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0" r:id="rId2"/>
  </p:sldMasterIdLst>
  <p:notesMasterIdLst>
    <p:notesMasterId r:id="rId24"/>
  </p:notesMasterIdLst>
  <p:sldIdLst>
    <p:sldId id="257" r:id="rId3"/>
    <p:sldId id="258" r:id="rId4"/>
    <p:sldId id="265" r:id="rId5"/>
    <p:sldId id="256"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2" r:id="rId19"/>
    <p:sldId id="276"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p:scale>
          <a:sx n="66" d="100"/>
          <a:sy n="66" d="100"/>
        </p:scale>
        <p:origin x="66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28F90-A4F6-4DF5-8707-84F4A80120CA}" type="datetimeFigureOut">
              <a:rPr lang="en-US" smtClean="0"/>
              <a:t>11-Jul-17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16D11-7106-48D9-A4AA-61BB8516A5C5}" type="slidenum">
              <a:rPr lang="en-US" smtClean="0"/>
              <a:t>‹#›</a:t>
            </a:fld>
            <a:endParaRPr lang="en-US"/>
          </a:p>
        </p:txBody>
      </p:sp>
    </p:spTree>
    <p:extLst>
      <p:ext uri="{BB962C8B-B14F-4D97-AF65-F5344CB8AC3E}">
        <p14:creationId xmlns:p14="http://schemas.microsoft.com/office/powerpoint/2010/main" val="15898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490D23-378E-4A88-933C-6D8421C55E50}" type="slidenum">
              <a:rPr lang="en-US" smtClean="0"/>
              <a:pPr/>
              <a:t>1</a:t>
            </a:fld>
            <a:endParaRPr lang="en-US" dirty="0"/>
          </a:p>
        </p:txBody>
      </p:sp>
    </p:spTree>
    <p:extLst>
      <p:ext uri="{BB962C8B-B14F-4D97-AF65-F5344CB8AC3E}">
        <p14:creationId xmlns:p14="http://schemas.microsoft.com/office/powerpoint/2010/main" val="142037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BCEF5D-F9FB-40D3-8AFF-3673A0874808}" type="datetimeFigureOut">
              <a:rPr lang="en-US" smtClean="0"/>
              <a:t>11-Jul-17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6E1A-5EDD-4754-A4E5-6E61D80BE5C2}" type="slidenum">
              <a:rPr lang="en-US" smtClean="0"/>
              <a:t>‹#›</a:t>
            </a:fld>
            <a:endParaRPr lang="en-US"/>
          </a:p>
        </p:txBody>
      </p:sp>
    </p:spTree>
    <p:extLst>
      <p:ext uri="{BB962C8B-B14F-4D97-AF65-F5344CB8AC3E}">
        <p14:creationId xmlns:p14="http://schemas.microsoft.com/office/powerpoint/2010/main" val="383850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CEF5D-F9FB-40D3-8AFF-3673A0874808}" type="datetimeFigureOut">
              <a:rPr lang="en-US" smtClean="0"/>
              <a:t>11-Jul-17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C6E1A-5EDD-4754-A4E5-6E61D80BE5C2}" type="slidenum">
              <a:rPr lang="en-US" smtClean="0"/>
              <a:t>‹#›</a:t>
            </a:fld>
            <a:endParaRPr lang="en-US"/>
          </a:p>
        </p:txBody>
      </p:sp>
    </p:spTree>
    <p:extLst>
      <p:ext uri="{BB962C8B-B14F-4D97-AF65-F5344CB8AC3E}">
        <p14:creationId xmlns:p14="http://schemas.microsoft.com/office/powerpoint/2010/main" val="191011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51A98-8629-48CF-85B0-4F0C3716B3AF}" type="datetime1">
              <a:rPr lang="en-US" smtClean="0"/>
              <a:t>11-Jul-17</a:t>
            </a:fld>
            <a:endParaRPr lang="en-US" dirty="0"/>
          </a:p>
        </p:txBody>
      </p:sp>
      <p:sp>
        <p:nvSpPr>
          <p:cNvPr id="5" name="Footer Placeholder 4"/>
          <p:cNvSpPr>
            <a:spLocks noGrp="1"/>
          </p:cNvSpPr>
          <p:nvPr>
            <p:ph type="ftr" sz="quarter" idx="11"/>
          </p:nvPr>
        </p:nvSpPr>
        <p:spPr/>
        <p:txBody>
          <a:bodyPr/>
          <a:lstStyle/>
          <a:p>
            <a:r>
              <a:rPr lang="en-US"/>
              <a:t>www.signakey.com</a:t>
            </a:r>
            <a:endParaRPr lang="en-US" dirty="0"/>
          </a:p>
        </p:txBody>
      </p:sp>
      <p:sp>
        <p:nvSpPr>
          <p:cNvPr id="6" name="Slide Number Placeholder 5"/>
          <p:cNvSpPr>
            <a:spLocks noGrp="1"/>
          </p:cNvSpPr>
          <p:nvPr>
            <p:ph type="sldNum" sz="quarter" idx="12"/>
          </p:nvPr>
        </p:nvSpPr>
        <p:spPr/>
        <p:txBody>
          <a:bodyPr/>
          <a:lstStyle/>
          <a:p>
            <a:fld id="{489B4D7A-916E-40DC-8E21-2DDC73655C27}" type="slidenum">
              <a:rPr lang="en-US" smtClean="0"/>
              <a:pPr/>
              <a:t>‹#›</a:t>
            </a:fld>
            <a:endParaRPr lang="en-US" dirty="0"/>
          </a:p>
        </p:txBody>
      </p:sp>
    </p:spTree>
    <p:extLst>
      <p:ext uri="{BB962C8B-B14F-4D97-AF65-F5344CB8AC3E}">
        <p14:creationId xmlns:p14="http://schemas.microsoft.com/office/powerpoint/2010/main" val="195002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BCEF5D-F9FB-40D3-8AFF-3673A0874808}" type="datetimeFigureOut">
              <a:rPr lang="en-US" smtClean="0"/>
              <a:t>11-Jul-17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6E1A-5EDD-4754-A4E5-6E61D80BE5C2}" type="slidenum">
              <a:rPr lang="en-US" smtClean="0"/>
              <a:t>‹#›</a:t>
            </a:fld>
            <a:endParaRPr lang="en-US"/>
          </a:p>
        </p:txBody>
      </p:sp>
    </p:spTree>
    <p:extLst>
      <p:ext uri="{BB962C8B-B14F-4D97-AF65-F5344CB8AC3E}">
        <p14:creationId xmlns:p14="http://schemas.microsoft.com/office/powerpoint/2010/main" val="433775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A43F0-A760-445D-BE0D-3E2D26949AA2}" type="datetimeFigureOut">
              <a:rPr lang="en-US" smtClean="0"/>
              <a:t>11-Jul-17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68213-4193-4F6B-B65B-5EA127CE93B1}" type="slidenum">
              <a:rPr lang="en-US" smtClean="0"/>
              <a:t>‹#›</a:t>
            </a:fld>
            <a:endParaRPr lang="en-US"/>
          </a:p>
        </p:txBody>
      </p:sp>
    </p:spTree>
    <p:extLst>
      <p:ext uri="{BB962C8B-B14F-4D97-AF65-F5344CB8AC3E}">
        <p14:creationId xmlns:p14="http://schemas.microsoft.com/office/powerpoint/2010/main" val="402240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A0313D-D7A1-4F6B-9E46-B68176DAABB7}" type="datetime1">
              <a:rPr lang="en-US" smtClean="0"/>
              <a:t>11-Jul-17</a:t>
            </a:fld>
            <a:endParaRPr lang="en-US" dirty="0"/>
          </a:p>
        </p:txBody>
      </p:sp>
      <p:sp>
        <p:nvSpPr>
          <p:cNvPr id="4" name="Footer Placeholder 3"/>
          <p:cNvSpPr>
            <a:spLocks noGrp="1"/>
          </p:cNvSpPr>
          <p:nvPr>
            <p:ph type="ftr" sz="quarter" idx="11"/>
          </p:nvPr>
        </p:nvSpPr>
        <p:spPr/>
        <p:txBody>
          <a:bodyPr/>
          <a:lstStyle/>
          <a:p>
            <a:r>
              <a:rPr lang="en-US" dirty="0"/>
              <a:t>www.signakey.com</a:t>
            </a:r>
          </a:p>
        </p:txBody>
      </p:sp>
      <p:sp>
        <p:nvSpPr>
          <p:cNvPr id="5" name="Slide Number Placeholder 4"/>
          <p:cNvSpPr>
            <a:spLocks noGrp="1"/>
          </p:cNvSpPr>
          <p:nvPr>
            <p:ph type="sldNum" sz="quarter" idx="12"/>
          </p:nvPr>
        </p:nvSpPr>
        <p:spPr/>
        <p:txBody>
          <a:bodyPr/>
          <a:lstStyle/>
          <a:p>
            <a:fld id="{489B4D7A-916E-40DC-8E21-2DDC73655C27}" type="slidenum">
              <a:rPr lang="en-US" smtClean="0"/>
              <a:pPr/>
              <a:t>‹#›</a:t>
            </a:fld>
            <a:endParaRPr lang="en-US" dirty="0"/>
          </a:p>
        </p:txBody>
      </p:sp>
    </p:spTree>
    <p:extLst>
      <p:ext uri="{BB962C8B-B14F-4D97-AF65-F5344CB8AC3E}">
        <p14:creationId xmlns:p14="http://schemas.microsoft.com/office/powerpoint/2010/main" val="1496561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CEF5D-F9FB-40D3-8AFF-3673A0874808}" type="datetimeFigureOut">
              <a:rPr lang="en-US" smtClean="0"/>
              <a:t>11-Jul-17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C6E1A-5EDD-4754-A4E5-6E61D80BE5C2}" type="slidenum">
              <a:rPr lang="en-US" smtClean="0"/>
              <a:t>‹#›</a:t>
            </a:fld>
            <a:endParaRPr lang="en-US"/>
          </a:p>
        </p:txBody>
      </p:sp>
    </p:spTree>
    <p:extLst>
      <p:ext uri="{BB962C8B-B14F-4D97-AF65-F5344CB8AC3E}">
        <p14:creationId xmlns:p14="http://schemas.microsoft.com/office/powerpoint/2010/main" val="768598946"/>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BCEF5D-F9FB-40D3-8AFF-3673A0874808}" type="datetimeFigureOut">
              <a:rPr lang="en-US" smtClean="0"/>
              <a:t>11-Jul-17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C6E1A-5EDD-4754-A4E5-6E61D80BE5C2}" type="slidenum">
              <a:rPr lang="en-US" smtClean="0"/>
              <a:t>‹#›</a:t>
            </a:fld>
            <a:endParaRPr lang="en-US"/>
          </a:p>
        </p:txBody>
      </p:sp>
    </p:spTree>
    <p:extLst>
      <p:ext uri="{BB962C8B-B14F-4D97-AF65-F5344CB8AC3E}">
        <p14:creationId xmlns:p14="http://schemas.microsoft.com/office/powerpoint/2010/main" val="24705794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hyperlink" Target="http://www.e-labelling.com/" TargetMode="External"/><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hyperlink" Target="http://www.iecq.org/index.ht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4791" y="762000"/>
            <a:ext cx="8153400" cy="1446550"/>
          </a:xfrm>
          <a:prstGeom prst="rect">
            <a:avLst/>
          </a:prstGeom>
          <a:noFill/>
        </p:spPr>
        <p:txBody>
          <a:bodyPr wrap="square" rtlCol="0">
            <a:spAutoFit/>
          </a:bodyPr>
          <a:lstStyle/>
          <a:p>
            <a:pPr algn="ctr"/>
            <a:r>
              <a:rPr lang="en-US" sz="4400" b="1" dirty="0"/>
              <a:t>   </a:t>
            </a:r>
            <a:r>
              <a:rPr lang="en-US" sz="4400" b="1" dirty="0" err="1"/>
              <a:t>SignaKey</a:t>
            </a:r>
            <a:r>
              <a:rPr lang="en-US" sz="4400" b="1" dirty="0"/>
              <a:t> Tamper </a:t>
            </a:r>
            <a:r>
              <a:rPr lang="en-US" sz="4400" b="1" dirty="0" err="1"/>
              <a:t>Prooof</a:t>
            </a:r>
            <a:r>
              <a:rPr lang="en-US" sz="4400" b="1" dirty="0"/>
              <a:t> Engine Seals</a:t>
            </a:r>
          </a:p>
        </p:txBody>
      </p:sp>
      <p:pic>
        <p:nvPicPr>
          <p:cNvPr id="5" name="Picture 2" descr="C:\Users\rmcdermott\Documents\SignaKey\Chip Authentication\DARPA\SignaKeyLogo Modified 8-16-12 prototype.jpg"/>
          <p:cNvPicPr>
            <a:picLocks noChangeAspect="1" noChangeArrowheads="1"/>
          </p:cNvPicPr>
          <p:nvPr/>
        </p:nvPicPr>
        <p:blipFill>
          <a:blip r:embed="rId3" cstate="print"/>
          <a:srcRect l="930" b="58333"/>
          <a:stretch>
            <a:fillRect/>
          </a:stretch>
        </p:blipFill>
        <p:spPr bwMode="auto">
          <a:xfrm>
            <a:off x="2646217" y="5334000"/>
            <a:ext cx="4033783" cy="1051560"/>
          </a:xfrm>
          <a:prstGeom prst="rect">
            <a:avLst/>
          </a:prstGeom>
          <a:noFill/>
        </p:spPr>
      </p:pic>
      <p:sp>
        <p:nvSpPr>
          <p:cNvPr id="6" name="TextBox 5"/>
          <p:cNvSpPr txBox="1"/>
          <p:nvPr/>
        </p:nvSpPr>
        <p:spPr>
          <a:xfrm>
            <a:off x="3142473" y="3882800"/>
            <a:ext cx="3505200" cy="1292662"/>
          </a:xfrm>
          <a:prstGeom prst="rect">
            <a:avLst/>
          </a:prstGeom>
          <a:noFill/>
        </p:spPr>
        <p:txBody>
          <a:bodyPr wrap="square" rtlCol="0">
            <a:spAutoFit/>
          </a:bodyPr>
          <a:lstStyle/>
          <a:p>
            <a:pPr algn="ctr"/>
            <a:r>
              <a:rPr lang="en-US" sz="2400" b="1" dirty="0"/>
              <a:t>Jamie Knight</a:t>
            </a:r>
          </a:p>
          <a:p>
            <a:pPr algn="ctr"/>
            <a:r>
              <a:rPr lang="en-US" dirty="0"/>
              <a:t> jkni@signakey.com</a:t>
            </a:r>
          </a:p>
          <a:p>
            <a:pPr algn="ctr"/>
            <a:r>
              <a:rPr lang="en-US" dirty="0"/>
              <a:t>+44 (0) 20 3575 1378 - Office</a:t>
            </a:r>
          </a:p>
          <a:p>
            <a:pPr algn="ctr"/>
            <a:r>
              <a:rPr lang="en-US" dirty="0"/>
              <a:t>+44 (0) 7967 077536 - Cell</a:t>
            </a:r>
          </a:p>
        </p:txBody>
      </p:sp>
      <p:sp>
        <p:nvSpPr>
          <p:cNvPr id="2" name="Footer Placeholder 1"/>
          <p:cNvSpPr>
            <a:spLocks noGrp="1"/>
          </p:cNvSpPr>
          <p:nvPr>
            <p:ph type="ftr" sz="quarter" idx="11"/>
          </p:nvPr>
        </p:nvSpPr>
        <p:spPr/>
        <p:txBody>
          <a:bodyPr/>
          <a:lstStyle/>
          <a:p>
            <a:r>
              <a:rPr lang="en-US" dirty="0"/>
              <a:t>www.signakey.com</a:t>
            </a:r>
          </a:p>
        </p:txBody>
      </p:sp>
      <p:sp>
        <p:nvSpPr>
          <p:cNvPr id="4" name="Slide Number Placeholder 3"/>
          <p:cNvSpPr>
            <a:spLocks noGrp="1"/>
          </p:cNvSpPr>
          <p:nvPr>
            <p:ph type="sldNum" sz="quarter" idx="12"/>
          </p:nvPr>
        </p:nvSpPr>
        <p:spPr/>
        <p:txBody>
          <a:bodyPr/>
          <a:lstStyle/>
          <a:p>
            <a:fld id="{489B4D7A-916E-40DC-8E21-2DDC73655C27}" type="slidenum">
              <a:rPr lang="en-US" smtClean="0"/>
              <a:pPr/>
              <a:t>1</a:t>
            </a:fld>
            <a:endParaRPr lang="en-US" dirty="0"/>
          </a:p>
        </p:txBody>
      </p:sp>
    </p:spTree>
    <p:extLst>
      <p:ext uri="{BB962C8B-B14F-4D97-AF65-F5344CB8AC3E}">
        <p14:creationId xmlns:p14="http://schemas.microsoft.com/office/powerpoint/2010/main" val="316085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26170"/>
          <a:stretch/>
        </p:blipFill>
        <p:spPr>
          <a:xfrm>
            <a:off x="738648" y="1281011"/>
            <a:ext cx="3063376" cy="233394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144" y="3774159"/>
            <a:ext cx="4667055" cy="262521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12341"/>
          <a:stretch/>
        </p:blipFill>
        <p:spPr>
          <a:xfrm>
            <a:off x="4727913" y="1221285"/>
            <a:ext cx="3730286" cy="2393674"/>
          </a:xfrm>
          <a:prstGeom prst="rect">
            <a:avLst/>
          </a:prstGeom>
        </p:spPr>
      </p:pic>
      <p:sp>
        <p:nvSpPr>
          <p:cNvPr id="2" name="Title 1"/>
          <p:cNvSpPr>
            <a:spLocks noGrp="1"/>
          </p:cNvSpPr>
          <p:nvPr>
            <p:ph type="ctrTitle"/>
          </p:nvPr>
        </p:nvSpPr>
        <p:spPr>
          <a:xfrm>
            <a:off x="2614642" y="353106"/>
            <a:ext cx="5843557" cy="539523"/>
          </a:xfrm>
        </p:spPr>
        <p:txBody>
          <a:bodyPr>
            <a:normAutofit fontScale="90000"/>
          </a:bodyPr>
          <a:lstStyle/>
          <a:p>
            <a:r>
              <a:rPr lang="en-US" sz="3200" b="1" dirty="0"/>
              <a:t>SignaKey Sealing Bolts</a:t>
            </a:r>
          </a:p>
        </p:txBody>
      </p:sp>
      <p:sp>
        <p:nvSpPr>
          <p:cNvPr id="3" name="Subtitle 2"/>
          <p:cNvSpPr>
            <a:spLocks noGrp="1"/>
          </p:cNvSpPr>
          <p:nvPr>
            <p:ph type="subTitle" idx="1"/>
          </p:nvPr>
        </p:nvSpPr>
        <p:spPr>
          <a:xfrm>
            <a:off x="738647" y="3774159"/>
            <a:ext cx="2951662" cy="2598964"/>
          </a:xfrm>
        </p:spPr>
        <p:txBody>
          <a:bodyPr>
            <a:normAutofit lnSpcReduction="10000"/>
          </a:bodyPr>
          <a:lstStyle/>
          <a:p>
            <a:pPr algn="l"/>
            <a:r>
              <a:rPr lang="en-US" sz="1400" b="1" u="sng" dirty="0"/>
              <a:t>Front Cover Bolt </a:t>
            </a:r>
            <a:r>
              <a:rPr lang="en-US" sz="1400" b="1" dirty="0"/>
              <a:t>– the front (timing chain) cover is attached with special fasteners that incorporate a rubber sealing washer with a plastic feature that limits the amount of torque that can be applied to the bolt.  It appears that installing the base of the ‘Cup‘ Seal between the rubber sealing washer and the flange on the bolt would ensure that the front cover doesn’t leak around the bolt and that the base of the ‘Cup’ Seal is above the </a:t>
            </a:r>
            <a:r>
              <a:rPr lang="en-US" sz="1400" b="1" dirty="0" err="1"/>
              <a:t>counterbore</a:t>
            </a:r>
            <a:r>
              <a:rPr lang="en-US" sz="1400" b="1" dirty="0"/>
              <a:t> in the cover.</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65" y="353106"/>
            <a:ext cx="2172578" cy="600318"/>
          </a:xfrm>
          <a:prstGeom prst="rect">
            <a:avLst/>
          </a:prstGeom>
        </p:spPr>
      </p:pic>
      <p:sp>
        <p:nvSpPr>
          <p:cNvPr id="7" name="Subtitle 2"/>
          <p:cNvSpPr txBox="1">
            <a:spLocks/>
          </p:cNvSpPr>
          <p:nvPr/>
        </p:nvSpPr>
        <p:spPr>
          <a:xfrm>
            <a:off x="3690309" y="4003342"/>
            <a:ext cx="3027392" cy="7992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p>
        </p:txBody>
      </p:sp>
      <p:sp>
        <p:nvSpPr>
          <p:cNvPr id="9" name="Subtitle 2"/>
          <p:cNvSpPr txBox="1">
            <a:spLocks/>
          </p:cNvSpPr>
          <p:nvPr/>
        </p:nvSpPr>
        <p:spPr>
          <a:xfrm>
            <a:off x="1162189" y="1347071"/>
            <a:ext cx="1693311" cy="284162"/>
          </a:xfrm>
          <a:prstGeom prst="rect">
            <a:avLst/>
          </a:prstGeom>
          <a:solidFill>
            <a:schemeClr val="bg1"/>
          </a:solidFill>
          <a:ln w="19050">
            <a:solidFill>
              <a:srgbClr val="0000FF"/>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dirty="0" err="1">
                <a:solidFill>
                  <a:srgbClr val="0000FF"/>
                </a:solidFill>
              </a:rPr>
              <a:t>Counterbored</a:t>
            </a:r>
            <a:r>
              <a:rPr lang="en-US" sz="1400" b="1" dirty="0">
                <a:solidFill>
                  <a:srgbClr val="0000FF"/>
                </a:solidFill>
              </a:rPr>
              <a:t> hole</a:t>
            </a:r>
          </a:p>
        </p:txBody>
      </p:sp>
      <p:cxnSp>
        <p:nvCxnSpPr>
          <p:cNvPr id="11" name="Straight Arrow Connector 10"/>
          <p:cNvCxnSpPr>
            <a:stCxn id="9" idx="2"/>
          </p:cNvCxnSpPr>
          <p:nvPr/>
        </p:nvCxnSpPr>
        <p:spPr>
          <a:xfrm>
            <a:off x="2008845" y="1631233"/>
            <a:ext cx="846655" cy="794000"/>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4805915" y="1264323"/>
            <a:ext cx="2424224" cy="523579"/>
          </a:xfrm>
          <a:prstGeom prst="rect">
            <a:avLst/>
          </a:prstGeom>
          <a:solidFill>
            <a:schemeClr val="bg1"/>
          </a:solidFill>
          <a:ln w="19050">
            <a:solidFill>
              <a:srgbClr val="0000FF"/>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dirty="0">
                <a:solidFill>
                  <a:srgbClr val="0000FF"/>
                </a:solidFill>
              </a:rPr>
              <a:t>Rubber sealing washer with integral torque limiter</a:t>
            </a:r>
          </a:p>
        </p:txBody>
      </p:sp>
      <p:cxnSp>
        <p:nvCxnSpPr>
          <p:cNvPr id="15" name="Straight Arrow Connector 14"/>
          <p:cNvCxnSpPr>
            <a:stCxn id="20" idx="3"/>
          </p:cNvCxnSpPr>
          <p:nvPr/>
        </p:nvCxnSpPr>
        <p:spPr>
          <a:xfrm flipV="1">
            <a:off x="5248457" y="4961807"/>
            <a:ext cx="546287" cy="542042"/>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2"/>
          </p:cNvCxnSpPr>
          <p:nvPr/>
        </p:nvCxnSpPr>
        <p:spPr>
          <a:xfrm>
            <a:off x="6018027" y="1787902"/>
            <a:ext cx="966270" cy="415740"/>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a:xfrm>
            <a:off x="3802025" y="4802606"/>
            <a:ext cx="1446432" cy="1402485"/>
          </a:xfrm>
          <a:prstGeom prst="rect">
            <a:avLst/>
          </a:prstGeom>
          <a:solidFill>
            <a:schemeClr val="bg1"/>
          </a:solidFill>
          <a:ln w="19050">
            <a:solidFill>
              <a:srgbClr val="0000FF"/>
            </a:solidFill>
          </a:ln>
        </p:spPr>
        <p:txBody>
          <a:bodyPr vert="horz" lIns="91440" tIns="45720" rIns="91440" bIns="45720" rtlCol="0" anchor="ctr" anchorCtr="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dirty="0">
                <a:solidFill>
                  <a:srgbClr val="0000FF"/>
                </a:solidFill>
              </a:rPr>
              <a:t>‘Cup’ seal (base) to be installed between the rubber sealing washer and the flange on the bolt.</a:t>
            </a:r>
          </a:p>
        </p:txBody>
      </p:sp>
      <p:sp>
        <p:nvSpPr>
          <p:cNvPr id="24" name="Subtitle 2"/>
          <p:cNvSpPr txBox="1">
            <a:spLocks/>
          </p:cNvSpPr>
          <p:nvPr/>
        </p:nvSpPr>
        <p:spPr>
          <a:xfrm>
            <a:off x="7330846" y="3104452"/>
            <a:ext cx="1340511" cy="393405"/>
          </a:xfrm>
          <a:prstGeom prst="rect">
            <a:avLst/>
          </a:prstGeom>
          <a:solidFill>
            <a:schemeClr val="bg1"/>
          </a:solidFill>
          <a:ln w="19050">
            <a:solidFill>
              <a:srgbClr val="0000FF"/>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dirty="0">
                <a:solidFill>
                  <a:srgbClr val="0000FF"/>
                </a:solidFill>
              </a:rPr>
              <a:t>Bolt Flange</a:t>
            </a:r>
          </a:p>
        </p:txBody>
      </p:sp>
      <p:cxnSp>
        <p:nvCxnSpPr>
          <p:cNvPr id="25" name="Straight Arrow Connector 24"/>
          <p:cNvCxnSpPr>
            <a:stCxn id="24" idx="0"/>
          </p:cNvCxnSpPr>
          <p:nvPr/>
        </p:nvCxnSpPr>
        <p:spPr>
          <a:xfrm flipH="1" flipV="1">
            <a:off x="7330846" y="2447985"/>
            <a:ext cx="670256" cy="656467"/>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pic>
        <p:nvPicPr>
          <p:cNvPr id="17" name="Picture 2" descr="C:\Users\rmcdermott\Documents\SignaKey\Chip Authentication\DARPA\SignaKeyLogo Modified 8-16-12 prototype.jpg">
            <a:extLst>
              <a:ext uri="{FF2B5EF4-FFF2-40B4-BE49-F238E27FC236}">
                <a16:creationId xmlns:a16="http://schemas.microsoft.com/office/drawing/2014/main" id="{60971CD4-BF70-4AE4-88E8-EF6DE74ED8EE}"/>
              </a:ext>
            </a:extLst>
          </p:cNvPr>
          <p:cNvPicPr>
            <a:picLocks noChangeAspect="1" noChangeArrowheads="1"/>
          </p:cNvPicPr>
          <p:nvPr/>
        </p:nvPicPr>
        <p:blipFill>
          <a:blip r:embed="rId6" cstate="print"/>
          <a:srcRect l="930" b="58333"/>
          <a:stretch>
            <a:fillRect/>
          </a:stretch>
        </p:blipFill>
        <p:spPr bwMode="auto">
          <a:xfrm>
            <a:off x="0" y="6543261"/>
            <a:ext cx="1403055" cy="365760"/>
          </a:xfrm>
          <a:prstGeom prst="rect">
            <a:avLst/>
          </a:prstGeom>
          <a:noFill/>
        </p:spPr>
      </p:pic>
      <p:sp>
        <p:nvSpPr>
          <p:cNvPr id="18" name="Footer Placeholder 2">
            <a:extLst>
              <a:ext uri="{FF2B5EF4-FFF2-40B4-BE49-F238E27FC236}">
                <a16:creationId xmlns:a16="http://schemas.microsoft.com/office/drawing/2014/main" id="{3877A5D0-F656-411B-8BB5-B174CA6FD450}"/>
              </a:ext>
            </a:extLst>
          </p:cNvPr>
          <p:cNvSpPr>
            <a:spLocks noGrp="1"/>
          </p:cNvSpPr>
          <p:nvPr>
            <p:ph type="ftr" sz="quarter" idx="11"/>
          </p:nvPr>
        </p:nvSpPr>
        <p:spPr>
          <a:xfrm>
            <a:off x="3124200" y="6356350"/>
            <a:ext cx="2895600" cy="365125"/>
          </a:xfrm>
        </p:spPr>
        <p:txBody>
          <a:bodyPr/>
          <a:lstStyle/>
          <a:p>
            <a:r>
              <a:rPr lang="en-US" dirty="0"/>
              <a:t>www.signakey.com</a:t>
            </a:r>
          </a:p>
        </p:txBody>
      </p:sp>
    </p:spTree>
    <p:extLst>
      <p:ext uri="{BB962C8B-B14F-4D97-AF65-F5344CB8AC3E}">
        <p14:creationId xmlns:p14="http://schemas.microsoft.com/office/powerpoint/2010/main" val="203839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731520"/>
          </a:xfrm>
        </p:spPr>
        <p:txBody>
          <a:bodyPr>
            <a:noAutofit/>
          </a:bodyPr>
          <a:lstStyle/>
          <a:p>
            <a:r>
              <a:rPr lang="en-US" b="1" u="sng" dirty="0">
                <a:effectLst>
                  <a:outerShdw blurRad="38100" dist="38100" dir="2700000" algn="tl">
                    <a:srgbClr val="000000">
                      <a:alpha val="43137"/>
                    </a:srgbClr>
                  </a:outerShdw>
                </a:effectLst>
              </a:rPr>
              <a:t>What is a SignaKey?</a:t>
            </a:r>
          </a:p>
        </p:txBody>
      </p:sp>
      <p:sp>
        <p:nvSpPr>
          <p:cNvPr id="5" name="Content Placeholder 4"/>
          <p:cNvSpPr>
            <a:spLocks noGrp="1"/>
          </p:cNvSpPr>
          <p:nvPr>
            <p:ph idx="1"/>
          </p:nvPr>
        </p:nvSpPr>
        <p:spPr>
          <a:xfrm>
            <a:off x="457200" y="1447800"/>
            <a:ext cx="8458200" cy="4876800"/>
          </a:xfrm>
        </p:spPr>
        <p:txBody>
          <a:bodyPr>
            <a:normAutofit/>
          </a:bodyPr>
          <a:lstStyle/>
          <a:p>
            <a:r>
              <a:rPr lang="en-US" dirty="0"/>
              <a:t>It looks like this  </a:t>
            </a:r>
          </a:p>
          <a:p>
            <a:endParaRPr lang="en-US" dirty="0"/>
          </a:p>
          <a:p>
            <a:r>
              <a:rPr lang="en-US" dirty="0"/>
              <a:t>Uses NSA Suite B, FIPS Compliant, AES 256 Bit, Secure Hash Algorithm Encryption</a:t>
            </a:r>
          </a:p>
          <a:p>
            <a:r>
              <a:rPr lang="en-US" dirty="0"/>
              <a:t>256 Hexadecimal data symbols enables                  5.19 X 10³³ unique identifiers</a:t>
            </a:r>
          </a:p>
          <a:p>
            <a:r>
              <a:rPr lang="en-US" dirty="0"/>
              <a:t>Fast decode (&lt; 3 seconds) with $7.95 webcam or Smartphone</a:t>
            </a:r>
            <a:endParaRPr lang="en-US" b="1" dirty="0"/>
          </a:p>
          <a:p>
            <a:endParaRPr lang="en-US" dirty="0"/>
          </a:p>
          <a:p>
            <a:endParaRPr lang="en-US" dirty="0"/>
          </a:p>
        </p:txBody>
      </p:sp>
      <p:pic>
        <p:nvPicPr>
          <p:cNvPr id="4" name="Picture 6" descr="C:\Users\rmcdermott\Documents\SignaKey\STIMULUS engineering vials\lunapic_137148433588288_11A.gif"/>
          <p:cNvPicPr>
            <a:picLocks noChangeAspect="1" noChangeArrowheads="1"/>
          </p:cNvPicPr>
          <p:nvPr/>
        </p:nvPicPr>
        <p:blipFill>
          <a:blip r:embed="rId2" cstate="print"/>
          <a:srcRect/>
          <a:stretch>
            <a:fillRect/>
          </a:stretch>
        </p:blipFill>
        <p:spPr bwMode="auto">
          <a:xfrm>
            <a:off x="4800600" y="1188720"/>
            <a:ext cx="1118752" cy="1147511"/>
          </a:xfrm>
          <a:prstGeom prst="rect">
            <a:avLst/>
          </a:prstGeom>
          <a:noFill/>
        </p:spPr>
      </p:pic>
      <p:sp>
        <p:nvSpPr>
          <p:cNvPr id="7" name="Notched Right Arrow 6"/>
          <p:cNvSpPr/>
          <p:nvPr/>
        </p:nvSpPr>
        <p:spPr>
          <a:xfrm>
            <a:off x="3810000" y="1524000"/>
            <a:ext cx="762000" cy="4572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Users\rmcdermott\Documents\SignaKey\Chip Authentication\DARPA\SignaKeyLogo Modified 8-16-12 prototype.jpg"/>
          <p:cNvPicPr>
            <a:picLocks noChangeAspect="1" noChangeArrowheads="1"/>
          </p:cNvPicPr>
          <p:nvPr/>
        </p:nvPicPr>
        <p:blipFill>
          <a:blip r:embed="rId3" cstate="print"/>
          <a:srcRect l="930" b="58333"/>
          <a:stretch>
            <a:fillRect/>
          </a:stretch>
        </p:blipFill>
        <p:spPr bwMode="auto">
          <a:xfrm>
            <a:off x="0" y="6477000"/>
            <a:ext cx="1403055" cy="365760"/>
          </a:xfrm>
          <a:prstGeom prst="rect">
            <a:avLst/>
          </a:prstGeom>
          <a:noFill/>
        </p:spPr>
      </p:pic>
      <p:sp>
        <p:nvSpPr>
          <p:cNvPr id="10" name="TextBox 9"/>
          <p:cNvSpPr txBox="1"/>
          <p:nvPr/>
        </p:nvSpPr>
        <p:spPr>
          <a:xfrm>
            <a:off x="6773717" y="3103305"/>
            <a:ext cx="2590800" cy="584775"/>
          </a:xfrm>
          <a:prstGeom prst="rect">
            <a:avLst/>
          </a:prstGeom>
          <a:noFill/>
        </p:spPr>
        <p:txBody>
          <a:bodyPr wrap="square" rtlCol="0">
            <a:spAutoFit/>
          </a:bodyPr>
          <a:lstStyle/>
          <a:p>
            <a:r>
              <a:rPr lang="en-US" sz="3200" b="1" dirty="0">
                <a:solidFill>
                  <a:srgbClr val="FF0000"/>
                </a:solidFill>
              </a:rPr>
              <a:t>VERY SECURE</a:t>
            </a:r>
          </a:p>
        </p:txBody>
      </p:sp>
      <p:sp>
        <p:nvSpPr>
          <p:cNvPr id="11" name="TextBox 10"/>
          <p:cNvSpPr txBox="1"/>
          <p:nvPr/>
        </p:nvSpPr>
        <p:spPr>
          <a:xfrm>
            <a:off x="5919352" y="4220336"/>
            <a:ext cx="1708731" cy="584775"/>
          </a:xfrm>
          <a:prstGeom prst="rect">
            <a:avLst/>
          </a:prstGeom>
          <a:noFill/>
        </p:spPr>
        <p:txBody>
          <a:bodyPr wrap="square" rtlCol="0">
            <a:spAutoFit/>
          </a:bodyPr>
          <a:lstStyle/>
          <a:p>
            <a:r>
              <a:rPr lang="en-US" sz="3200" b="1" dirty="0">
                <a:solidFill>
                  <a:srgbClr val="FF0000"/>
                </a:solidFill>
              </a:rPr>
              <a:t>A LOT!!!!</a:t>
            </a:r>
          </a:p>
        </p:txBody>
      </p:sp>
      <p:sp>
        <p:nvSpPr>
          <p:cNvPr id="14" name="TextBox 13"/>
          <p:cNvSpPr txBox="1"/>
          <p:nvPr/>
        </p:nvSpPr>
        <p:spPr>
          <a:xfrm>
            <a:off x="3488299" y="5279797"/>
            <a:ext cx="4038600" cy="584775"/>
          </a:xfrm>
          <a:prstGeom prst="rect">
            <a:avLst/>
          </a:prstGeom>
          <a:noFill/>
        </p:spPr>
        <p:txBody>
          <a:bodyPr wrap="square" rtlCol="0">
            <a:spAutoFit/>
          </a:bodyPr>
          <a:lstStyle/>
          <a:p>
            <a:r>
              <a:rPr lang="en-US" sz="3200" b="1" dirty="0">
                <a:solidFill>
                  <a:srgbClr val="FF0000"/>
                </a:solidFill>
              </a:rPr>
              <a:t>FAST AND LOW COST.</a:t>
            </a:r>
          </a:p>
        </p:txBody>
      </p:sp>
      <p:sp>
        <p:nvSpPr>
          <p:cNvPr id="3" name="Footer Placeholder 2"/>
          <p:cNvSpPr>
            <a:spLocks noGrp="1"/>
          </p:cNvSpPr>
          <p:nvPr>
            <p:ph type="ftr" sz="quarter" idx="11"/>
          </p:nvPr>
        </p:nvSpPr>
        <p:spPr/>
        <p:txBody>
          <a:bodyPr/>
          <a:lstStyle/>
          <a:p>
            <a:r>
              <a:rPr lang="en-US" dirty="0"/>
              <a:t>www.signakey.com</a:t>
            </a:r>
          </a:p>
        </p:txBody>
      </p:sp>
      <p:sp>
        <p:nvSpPr>
          <p:cNvPr id="6" name="Slide Number Placeholder 5"/>
          <p:cNvSpPr>
            <a:spLocks noGrp="1"/>
          </p:cNvSpPr>
          <p:nvPr>
            <p:ph type="sldNum" sz="quarter" idx="12"/>
          </p:nvPr>
        </p:nvSpPr>
        <p:spPr/>
        <p:txBody>
          <a:bodyPr/>
          <a:lstStyle/>
          <a:p>
            <a:fld id="{489B4D7A-916E-40DC-8E21-2DDC73655C27}" type="slidenum">
              <a:rPr lang="en-US" smtClean="0"/>
              <a:pPr/>
              <a:t>11</a:t>
            </a:fld>
            <a:endParaRPr lang="en-US" dirty="0"/>
          </a:p>
        </p:txBody>
      </p:sp>
    </p:spTree>
    <p:extLst>
      <p:ext uri="{BB962C8B-B14F-4D97-AF65-F5344CB8AC3E}">
        <p14:creationId xmlns:p14="http://schemas.microsoft.com/office/powerpoint/2010/main" val="423974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2960"/>
          </a:xfrm>
        </p:spPr>
        <p:txBody>
          <a:bodyPr>
            <a:normAutofit/>
          </a:bodyPr>
          <a:lstStyle/>
          <a:p>
            <a:r>
              <a:rPr lang="en-US" b="1" u="sng" dirty="0">
                <a:effectLst>
                  <a:outerShdw blurRad="38100" dist="38100" dir="2700000" algn="tl">
                    <a:srgbClr val="000000">
                      <a:alpha val="43137"/>
                    </a:srgbClr>
                  </a:outerShdw>
                </a:effectLst>
              </a:rPr>
              <a:t>SignaKey Mark Consists of  “Y”  </a:t>
            </a:r>
          </a:p>
        </p:txBody>
      </p:sp>
      <p:sp>
        <p:nvSpPr>
          <p:cNvPr id="3" name="Rectangle 2"/>
          <p:cNvSpPr/>
          <p:nvPr/>
        </p:nvSpPr>
        <p:spPr>
          <a:xfrm rot="10800000">
            <a:off x="3200400" y="1295400"/>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Y</a:t>
            </a:r>
          </a:p>
        </p:txBody>
      </p:sp>
      <p:sp>
        <p:nvSpPr>
          <p:cNvPr id="4" name="Rectangle 3"/>
          <p:cNvSpPr/>
          <p:nvPr/>
        </p:nvSpPr>
        <p:spPr>
          <a:xfrm rot="-5400000">
            <a:off x="3200400" y="3924300"/>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Y</a:t>
            </a:r>
          </a:p>
        </p:txBody>
      </p:sp>
      <p:sp>
        <p:nvSpPr>
          <p:cNvPr id="5" name="Rectangle 4"/>
          <p:cNvSpPr/>
          <p:nvPr/>
        </p:nvSpPr>
        <p:spPr>
          <a:xfrm>
            <a:off x="3200400" y="2057400"/>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Y</a:t>
            </a:r>
          </a:p>
        </p:txBody>
      </p:sp>
      <p:sp>
        <p:nvSpPr>
          <p:cNvPr id="6" name="Rectangle 5"/>
          <p:cNvSpPr/>
          <p:nvPr/>
        </p:nvSpPr>
        <p:spPr>
          <a:xfrm rot="5400000">
            <a:off x="3200400" y="5448300"/>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Y</a:t>
            </a:r>
          </a:p>
        </p:txBody>
      </p:sp>
      <p:sp>
        <p:nvSpPr>
          <p:cNvPr id="7" name="Rectangle 6"/>
          <p:cNvSpPr/>
          <p:nvPr/>
        </p:nvSpPr>
        <p:spPr>
          <a:xfrm rot="10800000">
            <a:off x="3200400" y="3124200"/>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Y</a:t>
            </a:r>
          </a:p>
        </p:txBody>
      </p:sp>
      <p:sp>
        <p:nvSpPr>
          <p:cNvPr id="8" name="Rectangle 7"/>
          <p:cNvSpPr/>
          <p:nvPr/>
        </p:nvSpPr>
        <p:spPr>
          <a:xfrm>
            <a:off x="3200400" y="4724400"/>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Y</a:t>
            </a:r>
          </a:p>
        </p:txBody>
      </p:sp>
      <p:sp>
        <p:nvSpPr>
          <p:cNvPr id="9" name="TextBox 8"/>
          <p:cNvSpPr txBox="1"/>
          <p:nvPr/>
        </p:nvSpPr>
        <p:spPr>
          <a:xfrm>
            <a:off x="457200" y="1600200"/>
            <a:ext cx="2667000" cy="584775"/>
          </a:xfrm>
          <a:prstGeom prst="rect">
            <a:avLst/>
          </a:prstGeom>
          <a:noFill/>
        </p:spPr>
        <p:txBody>
          <a:bodyPr wrap="square" rtlCol="0">
            <a:spAutoFit/>
          </a:bodyPr>
          <a:lstStyle/>
          <a:p>
            <a:r>
              <a:rPr lang="en-US" sz="3200" dirty="0"/>
              <a:t>If only these </a:t>
            </a:r>
            <a:r>
              <a:rPr lang="en-US" sz="3200" b="1" dirty="0"/>
              <a:t>2</a:t>
            </a:r>
          </a:p>
        </p:txBody>
      </p:sp>
      <p:sp>
        <p:nvSpPr>
          <p:cNvPr id="10" name="Left Brace 9"/>
          <p:cNvSpPr/>
          <p:nvPr/>
        </p:nvSpPr>
        <p:spPr>
          <a:xfrm>
            <a:off x="3017520" y="1280160"/>
            <a:ext cx="304800" cy="12192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3840480" y="1188720"/>
            <a:ext cx="3810000" cy="584775"/>
          </a:xfrm>
          <a:prstGeom prst="rect">
            <a:avLst/>
          </a:prstGeom>
          <a:noFill/>
        </p:spPr>
        <p:txBody>
          <a:bodyPr wrap="square" rtlCol="0">
            <a:spAutoFit/>
          </a:bodyPr>
          <a:lstStyle/>
          <a:p>
            <a:r>
              <a:rPr lang="en-US" sz="3200" b="1" dirty="0"/>
              <a:t>Bi</a:t>
            </a:r>
            <a:r>
              <a:rPr lang="en-US" sz="3200" dirty="0"/>
              <a:t>nary equivalent  = 0</a:t>
            </a:r>
          </a:p>
        </p:txBody>
      </p:sp>
      <p:sp>
        <p:nvSpPr>
          <p:cNvPr id="12" name="TextBox 11"/>
          <p:cNvSpPr txBox="1"/>
          <p:nvPr/>
        </p:nvSpPr>
        <p:spPr>
          <a:xfrm>
            <a:off x="3840480" y="2011680"/>
            <a:ext cx="3810000" cy="584775"/>
          </a:xfrm>
          <a:prstGeom prst="rect">
            <a:avLst/>
          </a:prstGeom>
          <a:noFill/>
        </p:spPr>
        <p:txBody>
          <a:bodyPr wrap="square" rtlCol="0">
            <a:spAutoFit/>
          </a:bodyPr>
          <a:lstStyle/>
          <a:p>
            <a:r>
              <a:rPr lang="en-US" sz="3200" b="1" dirty="0"/>
              <a:t>Bi</a:t>
            </a:r>
            <a:r>
              <a:rPr lang="en-US" sz="3200" dirty="0"/>
              <a:t>nary equivalent  = 1</a:t>
            </a:r>
          </a:p>
        </p:txBody>
      </p:sp>
      <p:sp>
        <p:nvSpPr>
          <p:cNvPr id="13" name="Left Brace 12"/>
          <p:cNvSpPr/>
          <p:nvPr/>
        </p:nvSpPr>
        <p:spPr>
          <a:xfrm>
            <a:off x="3017520" y="3108960"/>
            <a:ext cx="304800" cy="27432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a:xfrm>
            <a:off x="457200" y="4114800"/>
            <a:ext cx="2590800" cy="584775"/>
          </a:xfrm>
          <a:prstGeom prst="rect">
            <a:avLst/>
          </a:prstGeom>
          <a:noFill/>
        </p:spPr>
        <p:txBody>
          <a:bodyPr wrap="square" rtlCol="0">
            <a:spAutoFit/>
          </a:bodyPr>
          <a:lstStyle/>
          <a:p>
            <a:r>
              <a:rPr lang="en-US" sz="3200" dirty="0"/>
              <a:t>If there are </a:t>
            </a:r>
            <a:r>
              <a:rPr lang="en-US" sz="3200" b="1" dirty="0"/>
              <a:t>4</a:t>
            </a:r>
          </a:p>
        </p:txBody>
      </p:sp>
      <p:sp>
        <p:nvSpPr>
          <p:cNvPr id="15" name="TextBox 14"/>
          <p:cNvSpPr txBox="1"/>
          <p:nvPr/>
        </p:nvSpPr>
        <p:spPr>
          <a:xfrm>
            <a:off x="3840480" y="3048000"/>
            <a:ext cx="4495800" cy="584775"/>
          </a:xfrm>
          <a:prstGeom prst="rect">
            <a:avLst/>
          </a:prstGeom>
          <a:noFill/>
        </p:spPr>
        <p:txBody>
          <a:bodyPr wrap="square" rtlCol="0">
            <a:spAutoFit/>
          </a:bodyPr>
          <a:lstStyle/>
          <a:p>
            <a:r>
              <a:rPr lang="en-US" sz="3200" b="1" dirty="0"/>
              <a:t>Quat</a:t>
            </a:r>
            <a:r>
              <a:rPr lang="en-US" sz="3200" dirty="0"/>
              <a:t>nary equivalent  = 0</a:t>
            </a:r>
          </a:p>
        </p:txBody>
      </p:sp>
      <p:sp>
        <p:nvSpPr>
          <p:cNvPr id="16" name="TextBox 15"/>
          <p:cNvSpPr txBox="1"/>
          <p:nvPr/>
        </p:nvSpPr>
        <p:spPr>
          <a:xfrm>
            <a:off x="3840480" y="3840480"/>
            <a:ext cx="4495800" cy="584775"/>
          </a:xfrm>
          <a:prstGeom prst="rect">
            <a:avLst/>
          </a:prstGeom>
          <a:noFill/>
        </p:spPr>
        <p:txBody>
          <a:bodyPr wrap="square" rtlCol="0">
            <a:spAutoFit/>
          </a:bodyPr>
          <a:lstStyle/>
          <a:p>
            <a:r>
              <a:rPr lang="en-US" sz="3200" b="1" dirty="0"/>
              <a:t>Quat</a:t>
            </a:r>
            <a:r>
              <a:rPr lang="en-US" sz="3200" dirty="0"/>
              <a:t>nary equivalent  = 1</a:t>
            </a:r>
          </a:p>
        </p:txBody>
      </p:sp>
      <p:sp>
        <p:nvSpPr>
          <p:cNvPr id="17" name="TextBox 16"/>
          <p:cNvSpPr txBox="1"/>
          <p:nvPr/>
        </p:nvSpPr>
        <p:spPr>
          <a:xfrm>
            <a:off x="3840480" y="4663440"/>
            <a:ext cx="4495800" cy="584775"/>
          </a:xfrm>
          <a:prstGeom prst="rect">
            <a:avLst/>
          </a:prstGeom>
          <a:noFill/>
        </p:spPr>
        <p:txBody>
          <a:bodyPr wrap="square" rtlCol="0">
            <a:spAutoFit/>
          </a:bodyPr>
          <a:lstStyle/>
          <a:p>
            <a:r>
              <a:rPr lang="en-US" sz="3200" b="1" dirty="0"/>
              <a:t>Quat</a:t>
            </a:r>
            <a:r>
              <a:rPr lang="en-US" sz="3200" dirty="0"/>
              <a:t>nary equivalent  = 2</a:t>
            </a:r>
          </a:p>
        </p:txBody>
      </p:sp>
      <p:sp>
        <p:nvSpPr>
          <p:cNvPr id="18" name="TextBox 17"/>
          <p:cNvSpPr txBox="1"/>
          <p:nvPr/>
        </p:nvSpPr>
        <p:spPr>
          <a:xfrm>
            <a:off x="3840480" y="5410200"/>
            <a:ext cx="4495800" cy="584775"/>
          </a:xfrm>
          <a:prstGeom prst="rect">
            <a:avLst/>
          </a:prstGeom>
          <a:noFill/>
        </p:spPr>
        <p:txBody>
          <a:bodyPr wrap="square" rtlCol="0">
            <a:spAutoFit/>
          </a:bodyPr>
          <a:lstStyle/>
          <a:p>
            <a:r>
              <a:rPr lang="en-US" sz="3200" b="1" dirty="0"/>
              <a:t>Quat</a:t>
            </a:r>
            <a:r>
              <a:rPr lang="en-US" sz="3200" dirty="0"/>
              <a:t>nary equivalent  = 3</a:t>
            </a:r>
          </a:p>
        </p:txBody>
      </p:sp>
      <p:pic>
        <p:nvPicPr>
          <p:cNvPr id="20"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477000"/>
            <a:ext cx="1403055" cy="365760"/>
          </a:xfrm>
          <a:prstGeom prst="rect">
            <a:avLst/>
          </a:prstGeom>
          <a:noFill/>
        </p:spPr>
      </p:pic>
      <p:sp>
        <p:nvSpPr>
          <p:cNvPr id="21" name="Footer Placeholder 20"/>
          <p:cNvSpPr>
            <a:spLocks noGrp="1"/>
          </p:cNvSpPr>
          <p:nvPr>
            <p:ph type="ftr" sz="quarter" idx="11"/>
          </p:nvPr>
        </p:nvSpPr>
        <p:spPr/>
        <p:txBody>
          <a:bodyPr/>
          <a:lstStyle/>
          <a:p>
            <a:r>
              <a:rPr lang="en-US" dirty="0"/>
              <a:t>www.signakey.com</a:t>
            </a:r>
          </a:p>
        </p:txBody>
      </p:sp>
      <p:sp>
        <p:nvSpPr>
          <p:cNvPr id="22" name="Slide Number Placeholder 21"/>
          <p:cNvSpPr>
            <a:spLocks noGrp="1"/>
          </p:cNvSpPr>
          <p:nvPr>
            <p:ph type="sldNum" sz="quarter" idx="12"/>
          </p:nvPr>
        </p:nvSpPr>
        <p:spPr/>
        <p:txBody>
          <a:bodyPr/>
          <a:lstStyle/>
          <a:p>
            <a:fld id="{489B4D7A-916E-40DC-8E21-2DDC73655C27}" type="slidenum">
              <a:rPr lang="en-US" smtClean="0"/>
              <a:pPr/>
              <a:t>12</a:t>
            </a:fld>
            <a:endParaRPr lang="en-US" dirty="0"/>
          </a:p>
        </p:txBody>
      </p:sp>
    </p:spTree>
    <p:extLst>
      <p:ext uri="{BB962C8B-B14F-4D97-AF65-F5344CB8AC3E}">
        <p14:creationId xmlns:p14="http://schemas.microsoft.com/office/powerpoint/2010/main" val="10831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p:cTn id="2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1">
                                            <p:txEl>
                                              <p:pRg st="0" end="0"/>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0" fill="hold"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p:cTn id="3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p:cTn id="3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4">
                                            <p:txEl>
                                              <p:pRg st="0" end="0"/>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0" fill="hold"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p:cTn id="4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7">
                                            <p:txEl>
                                              <p:pRg st="0" end="0"/>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 calcmode="lin" valueType="num">
                                      <p:cBhvr>
                                        <p:cTn id="54"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15">
                                            <p:txEl>
                                              <p:pRg st="0" end="0"/>
                                            </p:txEl>
                                          </p:spTgt>
                                        </p:tgtEl>
                                      </p:cBhvr>
                                    </p:animEffect>
                                  </p:childTnLst>
                                </p:cTn>
                              </p:par>
                              <p:par>
                                <p:cTn id="57" presetID="53" presetClass="entr" presetSubtype="0" fill="hold" nodeType="with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p:cTn id="5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4">
                                            <p:txEl>
                                              <p:pRg st="0" end="0"/>
                                            </p:txEl>
                                          </p:spTgt>
                                        </p:tgtEl>
                                      </p:cBhvr>
                                    </p:animEffect>
                                  </p:childTnLst>
                                </p:cTn>
                              </p:par>
                              <p:par>
                                <p:cTn id="62" presetID="53" presetClass="entr" presetSubtype="0" fill="hold" nodeType="withEffect">
                                  <p:stCondLst>
                                    <p:cond delay="0"/>
                                  </p:stCondLst>
                                  <p:childTnLst>
                                    <p:set>
                                      <p:cBhvr>
                                        <p:cTn id="63" dur="1" fill="hold">
                                          <p:stCondLst>
                                            <p:cond delay="0"/>
                                          </p:stCondLst>
                                        </p:cTn>
                                        <p:tgtEl>
                                          <p:spTgt spid="16">
                                            <p:txEl>
                                              <p:pRg st="0" end="0"/>
                                            </p:txEl>
                                          </p:spTgt>
                                        </p:tgtEl>
                                        <p:attrNameLst>
                                          <p:attrName>style.visibility</p:attrName>
                                        </p:attrNameLst>
                                      </p:cBhvr>
                                      <p:to>
                                        <p:strVal val="visible"/>
                                      </p:to>
                                    </p:set>
                                    <p:anim calcmode="lin" valueType="num">
                                      <p:cBhvr>
                                        <p:cTn id="6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16">
                                            <p:txEl>
                                              <p:pRg st="0" end="0"/>
                                            </p:txEl>
                                          </p:spTgt>
                                        </p:tgtEl>
                                      </p:cBhvr>
                                    </p:animEffect>
                                  </p:childTnLst>
                                </p:cTn>
                              </p:par>
                              <p:par>
                                <p:cTn id="67" presetID="53" presetClass="entr" presetSubtype="0" fill="hold" nodeType="withEffect">
                                  <p:stCondLst>
                                    <p:cond delay="0"/>
                                  </p:stCondLst>
                                  <p:childTnLst>
                                    <p:set>
                                      <p:cBhvr>
                                        <p:cTn id="68" dur="1" fill="hold">
                                          <p:stCondLst>
                                            <p:cond delay="0"/>
                                          </p:stCondLst>
                                        </p:cTn>
                                        <p:tgtEl>
                                          <p:spTgt spid="8">
                                            <p:txEl>
                                              <p:pRg st="0" end="0"/>
                                            </p:txEl>
                                          </p:spTgt>
                                        </p:tgtEl>
                                        <p:attrNameLst>
                                          <p:attrName>style.visibility</p:attrName>
                                        </p:attrNameLst>
                                      </p:cBhvr>
                                      <p:to>
                                        <p:strVal val="visible"/>
                                      </p:to>
                                    </p:set>
                                    <p:anim calcmode="lin" valueType="num">
                                      <p:cBhvr>
                                        <p:cTn id="6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8">
                                            <p:txEl>
                                              <p:pRg st="0" end="0"/>
                                            </p:txEl>
                                          </p:spTgt>
                                        </p:tgtEl>
                                      </p:cBhvr>
                                    </p:animEffect>
                                  </p:childTnLst>
                                </p:cTn>
                              </p:par>
                              <p:par>
                                <p:cTn id="72" presetID="53" presetClass="entr" presetSubtype="0" fill="hold" nodeType="with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p:cTn id="74"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17">
                                            <p:txEl>
                                              <p:pRg st="0" end="0"/>
                                            </p:txEl>
                                          </p:spTgt>
                                        </p:tgtEl>
                                      </p:cBhvr>
                                    </p:animEffect>
                                  </p:childTnLst>
                                </p:cTn>
                              </p:par>
                              <p:par>
                                <p:cTn id="77" presetID="53" presetClass="entr" presetSubtype="0" fill="hold" nodeType="with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 calcmode="lin" valueType="num">
                                      <p:cBhvr>
                                        <p:cTn id="7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6">
                                            <p:txEl>
                                              <p:pRg st="0" end="0"/>
                                            </p:txEl>
                                          </p:spTgt>
                                        </p:tgtEl>
                                      </p:cBhvr>
                                    </p:animEffect>
                                  </p:childTnLst>
                                </p:cTn>
                              </p:par>
                              <p:par>
                                <p:cTn id="82" presetID="53" presetClass="entr" presetSubtype="0" fill="hold" nodeType="withEffect">
                                  <p:stCondLst>
                                    <p:cond delay="0"/>
                                  </p:stCondLst>
                                  <p:childTnLst>
                                    <p:set>
                                      <p:cBhvr>
                                        <p:cTn id="83" dur="1" fill="hold">
                                          <p:stCondLst>
                                            <p:cond delay="0"/>
                                          </p:stCondLst>
                                        </p:cTn>
                                        <p:tgtEl>
                                          <p:spTgt spid="18">
                                            <p:txEl>
                                              <p:pRg st="0" end="0"/>
                                            </p:txEl>
                                          </p:spTgt>
                                        </p:tgtEl>
                                        <p:attrNameLst>
                                          <p:attrName>style.visibility</p:attrName>
                                        </p:attrNameLst>
                                      </p:cBhvr>
                                      <p:to>
                                        <p:strVal val="visible"/>
                                      </p:to>
                                    </p:set>
                                    <p:anim calcmode="lin" valueType="num">
                                      <p:cBhvr>
                                        <p:cTn id="8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rmcdermott\Documents\SignaKey\STIMULUS engineering vials\lunapic_137148433588288_11A.gif"/>
          <p:cNvPicPr>
            <a:picLocks noChangeAspect="1" noChangeArrowheads="1"/>
          </p:cNvPicPr>
          <p:nvPr/>
        </p:nvPicPr>
        <p:blipFill>
          <a:blip r:embed="rId2" cstate="print"/>
          <a:srcRect/>
          <a:stretch>
            <a:fillRect/>
          </a:stretch>
        </p:blipFill>
        <p:spPr bwMode="auto">
          <a:xfrm>
            <a:off x="5410200" y="1981200"/>
            <a:ext cx="3565932" cy="3657600"/>
          </a:xfrm>
          <a:prstGeom prst="rect">
            <a:avLst/>
          </a:prstGeom>
          <a:noFill/>
        </p:spPr>
      </p:pic>
      <p:sp>
        <p:nvSpPr>
          <p:cNvPr id="7" name="TextBox 6"/>
          <p:cNvSpPr txBox="1"/>
          <p:nvPr/>
        </p:nvSpPr>
        <p:spPr>
          <a:xfrm>
            <a:off x="2209800" y="3749040"/>
            <a:ext cx="5029200" cy="320040"/>
          </a:xfrm>
          <a:prstGeom prst="rect">
            <a:avLst/>
          </a:prstGeom>
          <a:noFill/>
        </p:spPr>
        <p:txBody>
          <a:bodyPr wrap="square" rtlCol="0">
            <a:spAutoFit/>
          </a:bodyPr>
          <a:lstStyle/>
          <a:p>
            <a:endParaRPr lang="en-US" dirty="0"/>
          </a:p>
        </p:txBody>
      </p:sp>
      <p:sp>
        <p:nvSpPr>
          <p:cNvPr id="13" name="TextBox 12"/>
          <p:cNvSpPr txBox="1"/>
          <p:nvPr/>
        </p:nvSpPr>
        <p:spPr>
          <a:xfrm>
            <a:off x="152400" y="2057401"/>
            <a:ext cx="5029200" cy="3383280"/>
          </a:xfrm>
          <a:prstGeom prst="rect">
            <a:avLst/>
          </a:prstGeom>
          <a:noFill/>
          <a:ln w="25400">
            <a:solidFill>
              <a:schemeClr val="tx1"/>
            </a:solidFill>
          </a:ln>
        </p:spPr>
        <p:txBody>
          <a:bodyPr wrap="square" rtlCol="0">
            <a:spAutoFit/>
          </a:bodyPr>
          <a:lstStyle/>
          <a:p>
            <a:pPr algn="ctr"/>
            <a:endParaRPr lang="en-US" sz="1900" dirty="0"/>
          </a:p>
          <a:p>
            <a:pPr algn="ctr"/>
            <a:r>
              <a:rPr lang="en-US" sz="1900" dirty="0"/>
              <a:t>256 Data Hexadecimal Data Symbols provides</a:t>
            </a:r>
          </a:p>
          <a:p>
            <a:pPr algn="ctr"/>
            <a:endParaRPr lang="en-US" sz="1900" dirty="0"/>
          </a:p>
          <a:p>
            <a:pPr algn="ctr"/>
            <a:endParaRPr lang="en-US" sz="1900" dirty="0"/>
          </a:p>
          <a:p>
            <a:pPr algn="ctr"/>
            <a:endParaRPr lang="en-US" sz="1900" dirty="0"/>
          </a:p>
          <a:p>
            <a:pPr algn="ctr"/>
            <a:r>
              <a:rPr lang="en-US" sz="1900" dirty="0"/>
              <a:t>5.19 Decillion Unambiguously Unique Marks</a:t>
            </a:r>
          </a:p>
          <a:p>
            <a:pPr algn="ctr"/>
            <a:endParaRPr lang="en-US" sz="1900" dirty="0"/>
          </a:p>
          <a:p>
            <a:pPr algn="ctr"/>
            <a:endParaRPr lang="en-US" sz="1900" dirty="0"/>
          </a:p>
          <a:p>
            <a:pPr algn="ctr"/>
            <a:endParaRPr lang="en-US" sz="1900" dirty="0"/>
          </a:p>
          <a:p>
            <a:pPr algn="ctr"/>
            <a:r>
              <a:rPr lang="en-US" sz="1900" dirty="0"/>
              <a:t>5,190,000,000,000,000,000,000,000,000,000,000</a:t>
            </a:r>
          </a:p>
          <a:p>
            <a:endParaRPr lang="en-US" sz="2000" dirty="0"/>
          </a:p>
          <a:p>
            <a:endParaRPr lang="en-US" sz="2000" dirty="0"/>
          </a:p>
          <a:p>
            <a:endParaRPr lang="en-US" sz="2000" dirty="0"/>
          </a:p>
          <a:p>
            <a:endParaRPr lang="en-US" sz="2000" dirty="0"/>
          </a:p>
        </p:txBody>
      </p:sp>
      <p:sp>
        <p:nvSpPr>
          <p:cNvPr id="16" name="TextBox 15"/>
          <p:cNvSpPr txBox="1">
            <a:spLocks/>
          </p:cNvSpPr>
          <p:nvPr/>
        </p:nvSpPr>
        <p:spPr>
          <a:xfrm>
            <a:off x="5486399" y="2057400"/>
            <a:ext cx="1550194" cy="1554480"/>
          </a:xfrm>
          <a:prstGeom prst="rect">
            <a:avLst/>
          </a:prstGeom>
          <a:solidFill>
            <a:schemeClr val="accent1">
              <a:lumMod val="40000"/>
              <a:lumOff val="60000"/>
              <a:alpha val="55000"/>
            </a:schemeClr>
          </a:solidFill>
          <a:ln w="25400">
            <a:solidFill>
              <a:schemeClr val="tx1"/>
            </a:solidFill>
            <a:prstDash val="sysDash"/>
          </a:ln>
        </p:spPr>
        <p:txBody>
          <a:bodyPr wrap="square" rtlCol="0">
            <a:spAutoFit/>
          </a:bodyPr>
          <a:lstStyle/>
          <a:p>
            <a:endParaRPr lang="en-US" dirty="0"/>
          </a:p>
        </p:txBody>
      </p:sp>
      <p:sp>
        <p:nvSpPr>
          <p:cNvPr id="17" name="TextBox 16"/>
          <p:cNvSpPr txBox="1">
            <a:spLocks noChangeAspect="1"/>
          </p:cNvSpPr>
          <p:nvPr/>
        </p:nvSpPr>
        <p:spPr>
          <a:xfrm>
            <a:off x="5486400" y="3886200"/>
            <a:ext cx="1505903" cy="1554480"/>
          </a:xfrm>
          <a:prstGeom prst="rect">
            <a:avLst/>
          </a:prstGeom>
          <a:solidFill>
            <a:schemeClr val="accent1">
              <a:lumMod val="40000"/>
              <a:lumOff val="60000"/>
              <a:alpha val="55000"/>
            </a:schemeClr>
          </a:solidFill>
          <a:ln w="25400">
            <a:solidFill>
              <a:schemeClr val="tx1"/>
            </a:solidFill>
            <a:prstDash val="sysDash"/>
          </a:ln>
        </p:spPr>
        <p:txBody>
          <a:bodyPr wrap="square" rtlCol="0">
            <a:spAutoFit/>
          </a:bodyPr>
          <a:lstStyle/>
          <a:p>
            <a:endParaRPr lang="en-US" dirty="0"/>
          </a:p>
        </p:txBody>
      </p:sp>
      <p:sp>
        <p:nvSpPr>
          <p:cNvPr id="18" name="TextBox 17"/>
          <p:cNvSpPr txBox="1">
            <a:spLocks noChangeAspect="1"/>
          </p:cNvSpPr>
          <p:nvPr/>
        </p:nvSpPr>
        <p:spPr>
          <a:xfrm>
            <a:off x="7238999" y="2057400"/>
            <a:ext cx="1550194" cy="1600200"/>
          </a:xfrm>
          <a:prstGeom prst="rect">
            <a:avLst/>
          </a:prstGeom>
          <a:solidFill>
            <a:schemeClr val="accent1">
              <a:lumMod val="40000"/>
              <a:lumOff val="60000"/>
              <a:alpha val="55000"/>
            </a:schemeClr>
          </a:solidFill>
          <a:ln w="25400">
            <a:solidFill>
              <a:schemeClr val="tx1"/>
            </a:solidFill>
            <a:prstDash val="sysDash"/>
          </a:ln>
        </p:spPr>
        <p:txBody>
          <a:bodyPr wrap="square" rtlCol="0">
            <a:spAutoFit/>
          </a:bodyPr>
          <a:lstStyle/>
          <a:p>
            <a:endParaRPr lang="en-US" dirty="0"/>
          </a:p>
        </p:txBody>
      </p:sp>
      <p:sp>
        <p:nvSpPr>
          <p:cNvPr id="19" name="TextBox 18"/>
          <p:cNvSpPr txBox="1">
            <a:spLocks noChangeAspect="1"/>
          </p:cNvSpPr>
          <p:nvPr/>
        </p:nvSpPr>
        <p:spPr>
          <a:xfrm>
            <a:off x="7239000" y="3886200"/>
            <a:ext cx="1505903" cy="1554480"/>
          </a:xfrm>
          <a:prstGeom prst="rect">
            <a:avLst/>
          </a:prstGeom>
          <a:solidFill>
            <a:schemeClr val="accent1">
              <a:lumMod val="40000"/>
              <a:lumOff val="60000"/>
              <a:alpha val="55000"/>
            </a:schemeClr>
          </a:solidFill>
          <a:ln w="25400">
            <a:solidFill>
              <a:schemeClr val="tx1"/>
            </a:solidFill>
            <a:prstDash val="sysDash"/>
          </a:ln>
        </p:spPr>
        <p:txBody>
          <a:bodyPr wrap="square" rtlCol="0">
            <a:spAutoFit/>
          </a:bodyPr>
          <a:lstStyle/>
          <a:p>
            <a:endParaRPr lang="en-US" dirty="0"/>
          </a:p>
        </p:txBody>
      </p:sp>
      <p:sp>
        <p:nvSpPr>
          <p:cNvPr id="22" name="Striped Right Arrow 21"/>
          <p:cNvSpPr/>
          <p:nvPr/>
        </p:nvSpPr>
        <p:spPr>
          <a:xfrm rot="5400000">
            <a:off x="2377440" y="3017520"/>
            <a:ext cx="533400" cy="304800"/>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triped Right Arrow 22"/>
          <p:cNvSpPr/>
          <p:nvPr/>
        </p:nvSpPr>
        <p:spPr>
          <a:xfrm rot="5400000">
            <a:off x="2377440" y="4206240"/>
            <a:ext cx="571500" cy="304800"/>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143000" y="1371600"/>
            <a:ext cx="3017520" cy="369332"/>
          </a:xfrm>
          <a:prstGeom prst="rect">
            <a:avLst/>
          </a:prstGeom>
          <a:noFill/>
          <a:ln w="25400">
            <a:solidFill>
              <a:schemeClr val="tx1"/>
            </a:solidFill>
          </a:ln>
        </p:spPr>
        <p:txBody>
          <a:bodyPr wrap="square" rtlCol="0">
            <a:spAutoFit/>
          </a:bodyPr>
          <a:lstStyle/>
          <a:p>
            <a:r>
              <a:rPr lang="en-US" dirty="0"/>
              <a:t>Virtually Unlimited Quantities</a:t>
            </a:r>
          </a:p>
        </p:txBody>
      </p:sp>
      <p:sp>
        <p:nvSpPr>
          <p:cNvPr id="15" name="TextBox 14"/>
          <p:cNvSpPr txBox="1"/>
          <p:nvPr/>
        </p:nvSpPr>
        <p:spPr>
          <a:xfrm>
            <a:off x="5577840" y="1371600"/>
            <a:ext cx="3124200" cy="369332"/>
          </a:xfrm>
          <a:prstGeom prst="rect">
            <a:avLst/>
          </a:prstGeom>
          <a:noFill/>
          <a:ln w="25400">
            <a:solidFill>
              <a:schemeClr val="tx1"/>
            </a:solidFill>
          </a:ln>
        </p:spPr>
        <p:txBody>
          <a:bodyPr wrap="square" rtlCol="0">
            <a:spAutoFit/>
          </a:bodyPr>
          <a:lstStyle/>
          <a:p>
            <a:pPr algn="ctr"/>
            <a:r>
              <a:rPr lang="en-US" dirty="0"/>
              <a:t>All 256 Data Symbols Shown</a:t>
            </a:r>
          </a:p>
        </p:txBody>
      </p:sp>
      <p:sp>
        <p:nvSpPr>
          <p:cNvPr id="20" name="Rounded Rectangle 19"/>
          <p:cNvSpPr/>
          <p:nvPr/>
        </p:nvSpPr>
        <p:spPr>
          <a:xfrm>
            <a:off x="6400800" y="5791200"/>
            <a:ext cx="1371600" cy="533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Orientati</a:t>
            </a:r>
            <a:r>
              <a:rPr lang="en-US" b="1" dirty="0">
                <a:solidFill>
                  <a:schemeClr val="tx1"/>
                </a:solidFill>
              </a:rPr>
              <a:t>on</a:t>
            </a:r>
          </a:p>
          <a:p>
            <a:pPr algn="ctr"/>
            <a:r>
              <a:rPr lang="en-US" dirty="0">
                <a:solidFill>
                  <a:schemeClr val="tx1"/>
                </a:solidFill>
              </a:rPr>
              <a:t>Symbols</a:t>
            </a:r>
          </a:p>
        </p:txBody>
      </p:sp>
      <p:cxnSp>
        <p:nvCxnSpPr>
          <p:cNvPr id="25" name="Straight Arrow Connector 24"/>
          <p:cNvCxnSpPr>
            <a:stCxn id="20" idx="0"/>
          </p:cNvCxnSpPr>
          <p:nvPr/>
        </p:nvCxnSpPr>
        <p:spPr>
          <a:xfrm flipV="1">
            <a:off x="7086600" y="5486400"/>
            <a:ext cx="0"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itle 3"/>
          <p:cNvSpPr txBox="1">
            <a:spLocks/>
          </p:cNvSpPr>
          <p:nvPr/>
        </p:nvSpPr>
        <p:spPr>
          <a:xfrm>
            <a:off x="457200" y="182880"/>
            <a:ext cx="8229600" cy="73152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How Does a SignaKey work?</a:t>
            </a:r>
          </a:p>
        </p:txBody>
      </p:sp>
      <p:pic>
        <p:nvPicPr>
          <p:cNvPr id="26" name="Picture 2" descr="C:\Users\rmcdermott\Documents\SignaKey\Chip Authentication\DARPA\SignaKeyLogo Modified 8-16-12 prototype.jpg"/>
          <p:cNvPicPr>
            <a:picLocks noChangeAspect="1" noChangeArrowheads="1"/>
          </p:cNvPicPr>
          <p:nvPr/>
        </p:nvPicPr>
        <p:blipFill>
          <a:blip r:embed="rId3" cstate="print"/>
          <a:srcRect l="930" b="58333"/>
          <a:stretch>
            <a:fillRect/>
          </a:stretch>
        </p:blipFill>
        <p:spPr bwMode="auto">
          <a:xfrm>
            <a:off x="0" y="6477000"/>
            <a:ext cx="1403055" cy="365760"/>
          </a:xfrm>
          <a:prstGeom prst="rect">
            <a:avLst/>
          </a:prstGeom>
          <a:noFill/>
        </p:spPr>
      </p:pic>
      <p:sp>
        <p:nvSpPr>
          <p:cNvPr id="2" name="Footer Placeholder 1"/>
          <p:cNvSpPr>
            <a:spLocks noGrp="1"/>
          </p:cNvSpPr>
          <p:nvPr>
            <p:ph type="ftr" sz="quarter" idx="11"/>
          </p:nvPr>
        </p:nvSpPr>
        <p:spPr/>
        <p:txBody>
          <a:bodyPr/>
          <a:lstStyle/>
          <a:p>
            <a:r>
              <a:rPr lang="en-US" dirty="0"/>
              <a:t>www.signakey.com</a:t>
            </a:r>
          </a:p>
        </p:txBody>
      </p:sp>
      <p:sp>
        <p:nvSpPr>
          <p:cNvPr id="3" name="Slide Number Placeholder 2"/>
          <p:cNvSpPr>
            <a:spLocks noGrp="1"/>
          </p:cNvSpPr>
          <p:nvPr>
            <p:ph type="sldNum" sz="quarter" idx="12"/>
          </p:nvPr>
        </p:nvSpPr>
        <p:spPr/>
        <p:txBody>
          <a:bodyPr/>
          <a:lstStyle/>
          <a:p>
            <a:fld id="{489B4D7A-916E-40DC-8E21-2DDC73655C27}" type="slidenum">
              <a:rPr lang="en-US" smtClean="0"/>
              <a:pPr/>
              <a:t>13</a:t>
            </a:fld>
            <a:endParaRPr lang="en-US" dirty="0"/>
          </a:p>
        </p:txBody>
      </p:sp>
    </p:spTree>
    <p:extLst>
      <p:ext uri="{BB962C8B-B14F-4D97-AF65-F5344CB8AC3E}">
        <p14:creationId xmlns:p14="http://schemas.microsoft.com/office/powerpoint/2010/main" val="369078564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0-#ppt_w/2"/>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ppt_x"/>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0-#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 calcmode="lin" valueType="num">
                                      <p:cBhvr additive="base">
                                        <p:cTn id="4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3">
                                            <p:txEl>
                                              <p:pRg st="5" end="5"/>
                                            </p:txEl>
                                          </p:spTgt>
                                        </p:tgtEl>
                                        <p:attrNameLst>
                                          <p:attrName>style.visibility</p:attrName>
                                        </p:attrNameLst>
                                      </p:cBhvr>
                                      <p:to>
                                        <p:strVal val="visible"/>
                                      </p:to>
                                    </p:set>
                                    <p:anim calcmode="lin" valueType="num">
                                      <p:cBhvr additive="base">
                                        <p:cTn id="54"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3">
                                            <p:txEl>
                                              <p:pRg st="9" end="9"/>
                                            </p:txEl>
                                          </p:spTgt>
                                        </p:tgtEl>
                                        <p:attrNameLst>
                                          <p:attrName>style.visibility</p:attrName>
                                        </p:attrNameLst>
                                      </p:cBhvr>
                                      <p:to>
                                        <p:strVal val="visible"/>
                                      </p:to>
                                    </p:set>
                                    <p:anim calcmode="lin" valueType="num">
                                      <p:cBhvr additive="base">
                                        <p:cTn id="66" dur="500" fill="hold"/>
                                        <p:tgtEl>
                                          <p:spTgt spid="13">
                                            <p:txEl>
                                              <p:pRg st="9" end="9"/>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1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2" grpId="0" animBg="1"/>
      <p:bldP spid="23" grpId="0" animBg="1"/>
      <p:bldP spid="14" grpId="0" animBg="1"/>
      <p:bldP spid="15"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algn="ctr" eaLnBrk="1" hangingPunct="1"/>
            <a:r>
              <a:rPr lang="en-US" altLang="en-US" b="1" u="sng" dirty="0">
                <a:effectLst>
                  <a:outerShdw blurRad="38100" dist="38100" dir="2700000" algn="tl">
                    <a:srgbClr val="000000">
                      <a:alpha val="43137"/>
                    </a:srgbClr>
                  </a:outerShdw>
                </a:effectLst>
                <a:latin typeface="+mn-lt"/>
              </a:rPr>
              <a:t>How is it decoded ?</a:t>
            </a:r>
            <a:endParaRPr lang="en-US" altLang="en-US" b="1" dirty="0">
              <a:effectLst>
                <a:outerShdw blurRad="38100" dist="38100" dir="2700000" algn="tl">
                  <a:srgbClr val="000000">
                    <a:alpha val="43137"/>
                  </a:srgbClr>
                </a:outerShdw>
              </a:effectLst>
              <a:latin typeface="+mn-lt"/>
            </a:endParaRPr>
          </a:p>
        </p:txBody>
      </p:sp>
      <p:sp>
        <p:nvSpPr>
          <p:cNvPr id="2" name="Content Placeholder 1"/>
          <p:cNvSpPr>
            <a:spLocks noGrp="1"/>
          </p:cNvSpPr>
          <p:nvPr>
            <p:ph idx="1"/>
          </p:nvPr>
        </p:nvSpPr>
        <p:spPr/>
        <p:txBody>
          <a:bodyPr>
            <a:normAutofit/>
          </a:bodyPr>
          <a:lstStyle/>
          <a:p>
            <a:endParaRPr lang="en-GB" dirty="0"/>
          </a:p>
          <a:p>
            <a:endParaRPr lang="en-GB" dirty="0"/>
          </a:p>
        </p:txBody>
      </p:sp>
      <p:pic>
        <p:nvPicPr>
          <p:cNvPr id="9"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477000"/>
            <a:ext cx="1403055" cy="365760"/>
          </a:xfrm>
          <a:prstGeom prst="rect">
            <a:avLst/>
          </a:prstGeom>
          <a:noFill/>
        </p:spPr>
      </p:pic>
      <p:sp>
        <p:nvSpPr>
          <p:cNvPr id="6" name="Footer Placeholder 5"/>
          <p:cNvSpPr>
            <a:spLocks noGrp="1"/>
          </p:cNvSpPr>
          <p:nvPr>
            <p:ph type="ftr" sz="quarter" idx="11"/>
          </p:nvPr>
        </p:nvSpPr>
        <p:spPr/>
        <p:txBody>
          <a:bodyPr/>
          <a:lstStyle/>
          <a:p>
            <a:r>
              <a:rPr lang="en-US" dirty="0"/>
              <a:t>www.signakey.com</a:t>
            </a:r>
          </a:p>
        </p:txBody>
      </p:sp>
      <p:pic>
        <p:nvPicPr>
          <p:cNvPr id="7" name="Picture 6" descr="app.jpg"/>
          <p:cNvPicPr>
            <a:picLocks noChangeAspect="1"/>
          </p:cNvPicPr>
          <p:nvPr/>
        </p:nvPicPr>
        <p:blipFill>
          <a:blip r:embed="rId3" cstate="print"/>
          <a:stretch>
            <a:fillRect/>
          </a:stretch>
        </p:blipFill>
        <p:spPr>
          <a:xfrm>
            <a:off x="2133600" y="1447800"/>
            <a:ext cx="1524000" cy="3000375"/>
          </a:xfrm>
          <a:prstGeom prst="rect">
            <a:avLst/>
          </a:prstGeom>
        </p:spPr>
      </p:pic>
      <p:pic>
        <p:nvPicPr>
          <p:cNvPr id="10" name="Picture 9" descr="app1.jpg"/>
          <p:cNvPicPr>
            <a:picLocks noChangeAspect="1"/>
          </p:cNvPicPr>
          <p:nvPr/>
        </p:nvPicPr>
        <p:blipFill>
          <a:blip r:embed="rId4" cstate="print"/>
          <a:stretch>
            <a:fillRect/>
          </a:stretch>
        </p:blipFill>
        <p:spPr>
          <a:xfrm>
            <a:off x="5486400" y="2667000"/>
            <a:ext cx="1524000" cy="3000375"/>
          </a:xfrm>
          <a:prstGeom prst="rect">
            <a:avLst/>
          </a:prstGeom>
        </p:spPr>
      </p:pic>
      <p:pic>
        <p:nvPicPr>
          <p:cNvPr id="11" name="Picture 10" descr="app4.jpg"/>
          <p:cNvPicPr>
            <a:picLocks noChangeAspect="1"/>
          </p:cNvPicPr>
          <p:nvPr/>
        </p:nvPicPr>
        <p:blipFill>
          <a:blip r:embed="rId5" cstate="print"/>
          <a:stretch>
            <a:fillRect/>
          </a:stretch>
        </p:blipFill>
        <p:spPr>
          <a:xfrm>
            <a:off x="3810000" y="2057400"/>
            <a:ext cx="1524000" cy="3000375"/>
          </a:xfrm>
          <a:prstGeom prst="rect">
            <a:avLst/>
          </a:prstGeom>
        </p:spPr>
      </p:pic>
      <p:pic>
        <p:nvPicPr>
          <p:cNvPr id="12" name="Picture 11" descr="App final.png"/>
          <p:cNvPicPr>
            <a:picLocks noChangeAspect="1"/>
          </p:cNvPicPr>
          <p:nvPr/>
        </p:nvPicPr>
        <p:blipFill>
          <a:blip r:embed="rId6" cstate="print"/>
          <a:stretch>
            <a:fillRect/>
          </a:stretch>
        </p:blipFill>
        <p:spPr>
          <a:xfrm>
            <a:off x="-1981200" y="1524000"/>
            <a:ext cx="5943600" cy="4495800"/>
          </a:xfrm>
          <a:prstGeom prst="rect">
            <a:avLst/>
          </a:prstGeom>
        </p:spPr>
      </p:pic>
      <p:pic>
        <p:nvPicPr>
          <p:cNvPr id="13" name="Picture 12" descr="app2.jpg"/>
          <p:cNvPicPr>
            <a:picLocks noChangeAspect="1"/>
          </p:cNvPicPr>
          <p:nvPr/>
        </p:nvPicPr>
        <p:blipFill>
          <a:blip r:embed="rId7" cstate="print"/>
          <a:stretch>
            <a:fillRect/>
          </a:stretch>
        </p:blipFill>
        <p:spPr>
          <a:xfrm>
            <a:off x="7239000" y="3200400"/>
            <a:ext cx="1524000" cy="3000375"/>
          </a:xfrm>
          <a:prstGeom prst="rect">
            <a:avLst/>
          </a:prstGeom>
        </p:spPr>
      </p:pic>
      <p:sp>
        <p:nvSpPr>
          <p:cNvPr id="3" name="Slide Number Placeholder 2"/>
          <p:cNvSpPr>
            <a:spLocks noGrp="1"/>
          </p:cNvSpPr>
          <p:nvPr>
            <p:ph type="sldNum" sz="quarter" idx="12"/>
          </p:nvPr>
        </p:nvSpPr>
        <p:spPr/>
        <p:txBody>
          <a:bodyPr/>
          <a:lstStyle/>
          <a:p>
            <a:fld id="{489B4D7A-916E-40DC-8E21-2DDC73655C27}" type="slidenum">
              <a:rPr lang="en-US" smtClean="0"/>
              <a:pPr/>
              <a:t>14</a:t>
            </a:fld>
            <a:endParaRPr lang="en-US" dirty="0"/>
          </a:p>
        </p:txBody>
      </p:sp>
    </p:spTree>
    <p:extLst>
      <p:ext uri="{BB962C8B-B14F-4D97-AF65-F5344CB8AC3E}">
        <p14:creationId xmlns:p14="http://schemas.microsoft.com/office/powerpoint/2010/main" val="280952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algn="ctr" eaLnBrk="1" hangingPunct="1"/>
            <a:r>
              <a:rPr lang="en-US" altLang="en-US" b="1" u="sng" dirty="0">
                <a:effectLst>
                  <a:outerShdw blurRad="38100" dist="38100" dir="2700000" algn="tl">
                    <a:srgbClr val="000000">
                      <a:alpha val="43137"/>
                    </a:srgbClr>
                  </a:outerShdw>
                </a:effectLst>
                <a:latin typeface="+mn-lt"/>
              </a:rPr>
              <a:t>How is it decoded ?</a:t>
            </a:r>
            <a:endParaRPr lang="en-US" altLang="en-US" b="1" dirty="0">
              <a:effectLst>
                <a:outerShdw blurRad="38100" dist="38100" dir="2700000" algn="tl">
                  <a:srgbClr val="000000">
                    <a:alpha val="43137"/>
                  </a:srgbClr>
                </a:outerShdw>
              </a:effectLst>
              <a:latin typeface="+mn-lt"/>
            </a:endParaRPr>
          </a:p>
        </p:txBody>
      </p:sp>
      <p:sp>
        <p:nvSpPr>
          <p:cNvPr id="2" name="Content Placeholder 1"/>
          <p:cNvSpPr>
            <a:spLocks noGrp="1"/>
          </p:cNvSpPr>
          <p:nvPr>
            <p:ph idx="1"/>
          </p:nvPr>
        </p:nvSpPr>
        <p:spPr/>
        <p:txBody>
          <a:bodyPr>
            <a:normAutofit/>
          </a:bodyPr>
          <a:lstStyle/>
          <a:p>
            <a:endParaRPr lang="en-GB" dirty="0"/>
          </a:p>
          <a:p>
            <a:endParaRPr lang="en-GB" dirty="0"/>
          </a:p>
        </p:txBody>
      </p:sp>
      <p:pic>
        <p:nvPicPr>
          <p:cNvPr id="9"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477000"/>
            <a:ext cx="1403055" cy="365760"/>
          </a:xfrm>
          <a:prstGeom prst="rect">
            <a:avLst/>
          </a:prstGeom>
          <a:noFill/>
        </p:spPr>
      </p:pic>
      <p:sp>
        <p:nvSpPr>
          <p:cNvPr id="6" name="Footer Placeholder 5"/>
          <p:cNvSpPr>
            <a:spLocks noGrp="1"/>
          </p:cNvSpPr>
          <p:nvPr>
            <p:ph type="ftr" sz="quarter" idx="11"/>
          </p:nvPr>
        </p:nvSpPr>
        <p:spPr/>
        <p:txBody>
          <a:bodyPr/>
          <a:lstStyle/>
          <a:p>
            <a:r>
              <a:rPr lang="en-US" dirty="0"/>
              <a:t>www.signakey.com</a:t>
            </a:r>
          </a:p>
        </p:txBody>
      </p:sp>
      <p:pic>
        <p:nvPicPr>
          <p:cNvPr id="12" name="Picture 11" descr="App final.png"/>
          <p:cNvPicPr>
            <a:picLocks noChangeAspect="1"/>
          </p:cNvPicPr>
          <p:nvPr/>
        </p:nvPicPr>
        <p:blipFill>
          <a:blip r:embed="rId3" cstate="print"/>
          <a:stretch>
            <a:fillRect/>
          </a:stretch>
        </p:blipFill>
        <p:spPr>
          <a:xfrm>
            <a:off x="-1981200" y="1524000"/>
            <a:ext cx="5943600" cy="4495800"/>
          </a:xfrm>
          <a:prstGeom prst="rect">
            <a:avLst/>
          </a:prstGeom>
        </p:spPr>
      </p:pic>
      <p:pic>
        <p:nvPicPr>
          <p:cNvPr id="14" name="Picture 13" descr="Lens.png"/>
          <p:cNvPicPr>
            <a:picLocks noChangeAspect="1"/>
          </p:cNvPicPr>
          <p:nvPr/>
        </p:nvPicPr>
        <p:blipFill>
          <a:blip r:embed="rId4" cstate="print"/>
          <a:stretch>
            <a:fillRect/>
          </a:stretch>
        </p:blipFill>
        <p:spPr>
          <a:xfrm>
            <a:off x="2286000" y="1524000"/>
            <a:ext cx="3133892" cy="2819400"/>
          </a:xfrm>
          <a:prstGeom prst="rect">
            <a:avLst/>
          </a:prstGeom>
        </p:spPr>
      </p:pic>
      <p:pic>
        <p:nvPicPr>
          <p:cNvPr id="15" name="Picture 14" descr="Lens3.jpg"/>
          <p:cNvPicPr>
            <a:picLocks noChangeAspect="1"/>
          </p:cNvPicPr>
          <p:nvPr/>
        </p:nvPicPr>
        <p:blipFill>
          <a:blip r:embed="rId5" cstate="print"/>
          <a:stretch>
            <a:fillRect/>
          </a:stretch>
        </p:blipFill>
        <p:spPr>
          <a:xfrm>
            <a:off x="5867400" y="3429000"/>
            <a:ext cx="2743200" cy="2743200"/>
          </a:xfrm>
          <a:prstGeom prst="rect">
            <a:avLst/>
          </a:prstGeom>
        </p:spPr>
      </p:pic>
      <p:sp>
        <p:nvSpPr>
          <p:cNvPr id="3" name="Slide Number Placeholder 2"/>
          <p:cNvSpPr>
            <a:spLocks noGrp="1"/>
          </p:cNvSpPr>
          <p:nvPr>
            <p:ph type="sldNum" sz="quarter" idx="12"/>
          </p:nvPr>
        </p:nvSpPr>
        <p:spPr/>
        <p:txBody>
          <a:bodyPr/>
          <a:lstStyle/>
          <a:p>
            <a:fld id="{489B4D7A-916E-40DC-8E21-2DDC73655C27}" type="slidenum">
              <a:rPr lang="en-US" smtClean="0"/>
              <a:pPr/>
              <a:t>15</a:t>
            </a:fld>
            <a:endParaRPr lang="en-US" dirty="0"/>
          </a:p>
        </p:txBody>
      </p:sp>
    </p:spTree>
    <p:extLst>
      <p:ext uri="{BB962C8B-B14F-4D97-AF65-F5344CB8AC3E}">
        <p14:creationId xmlns:p14="http://schemas.microsoft.com/office/powerpoint/2010/main" val="79710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algn="ctr" eaLnBrk="1" hangingPunct="1"/>
            <a:r>
              <a:rPr lang="en-US" altLang="en-US" b="1" u="sng" dirty="0">
                <a:effectLst>
                  <a:outerShdw blurRad="38100" dist="38100" dir="2700000" algn="tl">
                    <a:srgbClr val="000000">
                      <a:alpha val="43137"/>
                    </a:srgbClr>
                  </a:outerShdw>
                </a:effectLst>
                <a:latin typeface="+mn-lt"/>
              </a:rPr>
              <a:t>Smart App Examples ?</a:t>
            </a:r>
            <a:endParaRPr lang="en-US" altLang="en-US" b="1" dirty="0">
              <a:effectLst>
                <a:outerShdw blurRad="38100" dist="38100" dir="2700000" algn="tl">
                  <a:srgbClr val="000000">
                    <a:alpha val="43137"/>
                  </a:srgbClr>
                </a:outerShdw>
              </a:effectLst>
              <a:latin typeface="+mn-lt"/>
            </a:endParaRPr>
          </a:p>
        </p:txBody>
      </p:sp>
      <p:sp>
        <p:nvSpPr>
          <p:cNvPr id="2" name="Content Placeholder 1"/>
          <p:cNvSpPr>
            <a:spLocks noGrp="1"/>
          </p:cNvSpPr>
          <p:nvPr>
            <p:ph idx="1"/>
          </p:nvPr>
        </p:nvSpPr>
        <p:spPr/>
        <p:txBody>
          <a:bodyPr>
            <a:normAutofit/>
          </a:bodyPr>
          <a:lstStyle/>
          <a:p>
            <a:endParaRPr lang="en-GB" dirty="0"/>
          </a:p>
          <a:p>
            <a:endParaRPr lang="en-GB" dirty="0"/>
          </a:p>
        </p:txBody>
      </p:sp>
      <p:pic>
        <p:nvPicPr>
          <p:cNvPr id="9"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477000"/>
            <a:ext cx="1403055" cy="365760"/>
          </a:xfrm>
          <a:prstGeom prst="rect">
            <a:avLst/>
          </a:prstGeom>
          <a:noFill/>
        </p:spPr>
      </p:pic>
      <p:sp>
        <p:nvSpPr>
          <p:cNvPr id="6" name="Footer Placeholder 5"/>
          <p:cNvSpPr>
            <a:spLocks noGrp="1"/>
          </p:cNvSpPr>
          <p:nvPr>
            <p:ph type="ftr" sz="quarter" idx="11"/>
          </p:nvPr>
        </p:nvSpPr>
        <p:spPr/>
        <p:txBody>
          <a:bodyPr/>
          <a:lstStyle/>
          <a:p>
            <a:r>
              <a:rPr lang="en-US" dirty="0"/>
              <a:t>www.signakey.com</a:t>
            </a:r>
          </a:p>
        </p:txBody>
      </p:sp>
      <p:pic>
        <p:nvPicPr>
          <p:cNvPr id="12" name="Picture 11" descr="App final.png"/>
          <p:cNvPicPr>
            <a:picLocks noChangeAspect="1"/>
          </p:cNvPicPr>
          <p:nvPr/>
        </p:nvPicPr>
        <p:blipFill>
          <a:blip r:embed="rId3" cstate="print"/>
          <a:stretch>
            <a:fillRect/>
          </a:stretch>
        </p:blipFill>
        <p:spPr>
          <a:xfrm>
            <a:off x="-1981200" y="1524000"/>
            <a:ext cx="6705600" cy="4495800"/>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514600" y="1600200"/>
            <a:ext cx="1752600" cy="1752600"/>
          </a:xfrm>
          <a:prstGeom prst="rect">
            <a:avLst/>
          </a:prstGeom>
        </p:spPr>
      </p:pic>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4495800" y="2590800"/>
            <a:ext cx="1771650" cy="1771650"/>
          </a:xfrm>
          <a:prstGeom prst="rect">
            <a:avLst/>
          </a:prstGeom>
        </p:spPr>
      </p:pic>
      <p:pic>
        <p:nvPicPr>
          <p:cNvPr id="17" name="Picture 16"/>
          <p:cNvPicPr/>
          <p:nvPr/>
        </p:nvPicPr>
        <p:blipFill>
          <a:blip r:embed="rId6" cstate="print">
            <a:extLst>
              <a:ext uri="{28A0092B-C50C-407E-A947-70E740481C1C}">
                <a14:useLocalDpi xmlns:a14="http://schemas.microsoft.com/office/drawing/2010/main" val="0"/>
              </a:ext>
            </a:extLst>
          </a:blip>
          <a:stretch>
            <a:fillRect/>
          </a:stretch>
        </p:blipFill>
        <p:spPr>
          <a:xfrm>
            <a:off x="6477000" y="3581400"/>
            <a:ext cx="1743075" cy="1743075"/>
          </a:xfrm>
          <a:prstGeom prst="rect">
            <a:avLst/>
          </a:prstGeom>
        </p:spPr>
      </p:pic>
      <p:sp>
        <p:nvSpPr>
          <p:cNvPr id="3" name="Slide Number Placeholder 2"/>
          <p:cNvSpPr>
            <a:spLocks noGrp="1"/>
          </p:cNvSpPr>
          <p:nvPr>
            <p:ph type="sldNum" sz="quarter" idx="12"/>
          </p:nvPr>
        </p:nvSpPr>
        <p:spPr/>
        <p:txBody>
          <a:bodyPr/>
          <a:lstStyle/>
          <a:p>
            <a:fld id="{489B4D7A-916E-40DC-8E21-2DDC73655C27}" type="slidenum">
              <a:rPr lang="en-US" smtClean="0"/>
              <a:pPr/>
              <a:t>16</a:t>
            </a:fld>
            <a:endParaRPr lang="en-US" dirty="0"/>
          </a:p>
        </p:txBody>
      </p:sp>
    </p:spTree>
    <p:extLst>
      <p:ext uri="{BB962C8B-B14F-4D97-AF65-F5344CB8AC3E}">
        <p14:creationId xmlns:p14="http://schemas.microsoft.com/office/powerpoint/2010/main" val="61714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algn="ctr" eaLnBrk="1" hangingPunct="1"/>
            <a:r>
              <a:rPr lang="en-US" altLang="en-US" b="1" u="sng" dirty="0">
                <a:effectLst>
                  <a:outerShdw blurRad="38100" dist="38100" dir="2700000" algn="tl">
                    <a:srgbClr val="000000">
                      <a:alpha val="43137"/>
                    </a:srgbClr>
                  </a:outerShdw>
                </a:effectLst>
                <a:latin typeface="+mn-lt"/>
              </a:rPr>
              <a:t>What can you use SignaKey for ?</a:t>
            </a:r>
            <a:endParaRPr lang="en-US" altLang="en-US" b="1" dirty="0">
              <a:effectLst>
                <a:outerShdw blurRad="38100" dist="38100" dir="2700000" algn="tl">
                  <a:srgbClr val="000000">
                    <a:alpha val="43137"/>
                  </a:srgbClr>
                </a:outerShdw>
              </a:effectLst>
              <a:latin typeface="+mn-lt"/>
            </a:endParaRPr>
          </a:p>
        </p:txBody>
      </p:sp>
      <p:sp>
        <p:nvSpPr>
          <p:cNvPr id="2" name="Content Placeholder 1"/>
          <p:cNvSpPr>
            <a:spLocks noGrp="1"/>
          </p:cNvSpPr>
          <p:nvPr>
            <p:ph idx="1"/>
          </p:nvPr>
        </p:nvSpPr>
        <p:spPr/>
        <p:txBody>
          <a:bodyPr>
            <a:normAutofit fontScale="92500" lnSpcReduction="10000"/>
          </a:bodyPr>
          <a:lstStyle/>
          <a:p>
            <a:r>
              <a:rPr lang="en-GB" dirty="0"/>
              <a:t>Security / Brand Protection</a:t>
            </a:r>
          </a:p>
          <a:p>
            <a:r>
              <a:rPr lang="en-GB" dirty="0"/>
              <a:t>Electronic components</a:t>
            </a:r>
          </a:p>
          <a:p>
            <a:pPr lvl="1"/>
            <a:r>
              <a:rPr lang="en-GB" dirty="0"/>
              <a:t>Counterfeit prevention / authentication</a:t>
            </a:r>
          </a:p>
          <a:p>
            <a:pPr lvl="1"/>
            <a:r>
              <a:rPr lang="en-GB" dirty="0"/>
              <a:t>Serialisation</a:t>
            </a:r>
          </a:p>
          <a:p>
            <a:r>
              <a:rPr lang="en-GB" dirty="0"/>
              <a:t>Documentation</a:t>
            </a:r>
          </a:p>
          <a:p>
            <a:r>
              <a:rPr lang="en-GB" dirty="0"/>
              <a:t>Supply Chain Movement</a:t>
            </a:r>
          </a:p>
          <a:p>
            <a:r>
              <a:rPr lang="en-GB" dirty="0"/>
              <a:t>Pharmaceuticals</a:t>
            </a:r>
          </a:p>
          <a:p>
            <a:r>
              <a:rPr lang="en-GB" dirty="0"/>
              <a:t>Medical</a:t>
            </a:r>
          </a:p>
          <a:p>
            <a:r>
              <a:rPr lang="en-GB" dirty="0"/>
              <a:t>High Value Goods</a:t>
            </a:r>
          </a:p>
          <a:p>
            <a:endParaRPr lang="en-GB" dirty="0"/>
          </a:p>
          <a:p>
            <a:endParaRPr lang="en-GB" dirty="0"/>
          </a:p>
        </p:txBody>
      </p:sp>
      <p:pic>
        <p:nvPicPr>
          <p:cNvPr id="9"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477000"/>
            <a:ext cx="1403055" cy="365760"/>
          </a:xfrm>
          <a:prstGeom prst="rect">
            <a:avLst/>
          </a:prstGeom>
          <a:noFill/>
        </p:spPr>
      </p:pic>
      <p:sp>
        <p:nvSpPr>
          <p:cNvPr id="6" name="Footer Placeholder 5"/>
          <p:cNvSpPr>
            <a:spLocks noGrp="1"/>
          </p:cNvSpPr>
          <p:nvPr>
            <p:ph type="ftr" sz="quarter" idx="11"/>
          </p:nvPr>
        </p:nvSpPr>
        <p:spPr/>
        <p:txBody>
          <a:bodyPr/>
          <a:lstStyle/>
          <a:p>
            <a:r>
              <a:rPr lang="en-US" dirty="0"/>
              <a:t>www.signakey.com</a:t>
            </a:r>
          </a:p>
        </p:txBody>
      </p:sp>
      <p:sp>
        <p:nvSpPr>
          <p:cNvPr id="3" name="Slide Number Placeholder 2"/>
          <p:cNvSpPr>
            <a:spLocks noGrp="1"/>
          </p:cNvSpPr>
          <p:nvPr>
            <p:ph type="sldNum" sz="quarter" idx="12"/>
          </p:nvPr>
        </p:nvSpPr>
        <p:spPr/>
        <p:txBody>
          <a:bodyPr/>
          <a:lstStyle/>
          <a:p>
            <a:fld id="{489B4D7A-916E-40DC-8E21-2DDC73655C27}" type="slidenum">
              <a:rPr lang="en-US" smtClean="0"/>
              <a:pPr/>
              <a:t>17</a:t>
            </a:fld>
            <a:endParaRPr lang="en-US" dirty="0"/>
          </a:p>
        </p:txBody>
      </p:sp>
    </p:spTree>
    <p:extLst>
      <p:ext uri="{BB962C8B-B14F-4D97-AF65-F5344CB8AC3E}">
        <p14:creationId xmlns:p14="http://schemas.microsoft.com/office/powerpoint/2010/main" val="99259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182880"/>
            <a:ext cx="8229600" cy="731520"/>
          </a:xfrm>
        </p:spPr>
        <p:txBody>
          <a:bodyPr>
            <a:noAutofit/>
          </a:bodyPr>
          <a:lstStyle/>
          <a:p>
            <a:pPr algn="ctr" eaLnBrk="1" hangingPunct="1">
              <a:defRPr/>
            </a:pPr>
            <a:r>
              <a:rPr lang="en-US" b="1" u="sng" dirty="0">
                <a:effectLst>
                  <a:outerShdw blurRad="38100" dist="38100" dir="2700000" algn="tl">
                    <a:srgbClr val="000000">
                      <a:alpha val="43137"/>
                    </a:srgbClr>
                  </a:outerShdw>
                </a:effectLst>
              </a:rPr>
              <a:t>Post Authentication History</a:t>
            </a:r>
            <a:endParaRPr lang="en-US" dirty="0"/>
          </a:p>
        </p:txBody>
      </p:sp>
      <p:pic>
        <p:nvPicPr>
          <p:cNvPr id="13315" name="Picture 2" descr="C:\Users\rmcdermott\Documents\SignaKey\Chip Authentication\Counterfeit West\Screen Shots\2Decode multiple IPs.bmp"/>
          <p:cNvPicPr>
            <a:picLocks noChangeAspect="1" noChangeArrowheads="1"/>
          </p:cNvPicPr>
          <p:nvPr/>
        </p:nvPicPr>
        <p:blipFill>
          <a:blip r:embed="rId2" cstate="print">
            <a:extLst>
              <a:ext uri="{28A0092B-C50C-407E-A947-70E740481C1C}">
                <a14:useLocalDpi xmlns:a14="http://schemas.microsoft.com/office/drawing/2010/main" val="0"/>
              </a:ext>
            </a:extLst>
          </a:blip>
          <a:srcRect b="38461"/>
          <a:stretch>
            <a:fillRect/>
          </a:stretch>
        </p:blipFill>
        <p:spPr bwMode="auto">
          <a:xfrm>
            <a:off x="169069" y="1243807"/>
            <a:ext cx="8516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ChangeArrowheads="1"/>
          </p:cNvSpPr>
          <p:nvPr/>
        </p:nvSpPr>
        <p:spPr bwMode="auto">
          <a:xfrm>
            <a:off x="288925" y="4621214"/>
            <a:ext cx="83058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Char char="•"/>
            </a:pPr>
            <a:r>
              <a:rPr lang="en-US" altLang="en-US" sz="1800" dirty="0">
                <a:ea typeface="Calibri" panose="020F0502020204030204" pitchFamily="34" charset="0"/>
                <a:cs typeface="Arial" panose="020B0604020202020204" pitchFamily="34" charset="0"/>
              </a:rPr>
              <a:t>The component was decoded after testing by the user: SS4.RMCD at IP address 70.91.232.201 @Timestamp 11/7/2013 7:25:07PM. See record </a:t>
            </a:r>
            <a:r>
              <a:rPr lang="en-US" altLang="en-US" sz="1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①</a:t>
            </a:r>
          </a:p>
          <a:p>
            <a:pPr>
              <a:spcBef>
                <a:spcPct val="0"/>
              </a:spcBef>
              <a:buClrTx/>
              <a:buSzTx/>
              <a:buFontTx/>
              <a:buChar char="•"/>
            </a:pPr>
            <a:endParaRPr lang="en-US" altLang="en-US" sz="1800" b="1" dirty="0">
              <a:solidFill>
                <a:srgbClr val="FF0000"/>
              </a:solidFill>
              <a:cs typeface="Arial" panose="020B0604020202020204" pitchFamily="34" charset="0"/>
            </a:endParaRPr>
          </a:p>
          <a:p>
            <a:pPr>
              <a:spcBef>
                <a:spcPct val="0"/>
              </a:spcBef>
              <a:buClrTx/>
              <a:buSzTx/>
              <a:buFontTx/>
              <a:buChar char="•"/>
            </a:pPr>
            <a:r>
              <a:rPr lang="en-US" altLang="en-US" sz="1800" dirty="0"/>
              <a:t>  The component was then sent via FedEx to Stimulus Engineering where it was decoded by user: SS.grego @ IP address 184.9.216.1 @ Timestamp 11/11/2013 3:34:01 PM. See record </a:t>
            </a:r>
            <a:r>
              <a:rPr lang="en-US" altLang="en-US" sz="1800" b="1" dirty="0">
                <a:solidFill>
                  <a:srgbClr val="FF0000"/>
                </a:solidFill>
              </a:rPr>
              <a:t>② </a:t>
            </a:r>
            <a:endParaRPr lang="en-US" altLang="en-US" sz="1800" dirty="0"/>
          </a:p>
          <a:p>
            <a:pPr>
              <a:spcBef>
                <a:spcPct val="0"/>
              </a:spcBef>
              <a:buClrTx/>
              <a:buSzTx/>
              <a:buFontTx/>
              <a:buChar char="•"/>
            </a:pPr>
            <a:endParaRPr lang="en-US" altLang="en-US" sz="1600" b="1" dirty="0">
              <a:solidFill>
                <a:srgbClr val="FF0000"/>
              </a:solidFill>
            </a:endParaRPr>
          </a:p>
          <a:p>
            <a:pPr>
              <a:spcBef>
                <a:spcPct val="0"/>
              </a:spcBef>
              <a:buClrTx/>
              <a:buSzTx/>
              <a:buFontTx/>
              <a:buNone/>
            </a:pPr>
            <a:endParaRPr lang="en-US" altLang="en-US" sz="1600" dirty="0"/>
          </a:p>
          <a:p>
            <a:pPr>
              <a:spcBef>
                <a:spcPct val="0"/>
              </a:spcBef>
              <a:buClrTx/>
              <a:buSzTx/>
              <a:buFontTx/>
              <a:buNone/>
            </a:pPr>
            <a:r>
              <a:rPr lang="en-US" altLang="en-US" sz="1100" dirty="0"/>
              <a:t> </a:t>
            </a:r>
            <a:endParaRPr lang="en-US" altLang="en-US" sz="1800" dirty="0"/>
          </a:p>
        </p:txBody>
      </p:sp>
      <p:sp>
        <p:nvSpPr>
          <p:cNvPr id="13317" name="Rectangle 4"/>
          <p:cNvSpPr>
            <a:spLocks noChangeArrowheads="1"/>
          </p:cNvSpPr>
          <p:nvPr/>
        </p:nvSpPr>
        <p:spPr bwMode="auto">
          <a:xfrm>
            <a:off x="8102600" y="365760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①</a:t>
            </a:r>
            <a:endParaRPr lang="en-US" altLang="en-US" sz="1800" dirty="0">
              <a:cs typeface="Times New Roman" panose="02020603050405020304" pitchFamily="18" charset="0"/>
            </a:endParaRPr>
          </a:p>
        </p:txBody>
      </p:sp>
      <p:sp>
        <p:nvSpPr>
          <p:cNvPr id="13318" name="Rectangle 5"/>
          <p:cNvSpPr>
            <a:spLocks noChangeArrowheads="1"/>
          </p:cNvSpPr>
          <p:nvPr/>
        </p:nvSpPr>
        <p:spPr bwMode="auto">
          <a:xfrm>
            <a:off x="8054975" y="3336925"/>
            <a:ext cx="56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Char char="•"/>
            </a:pPr>
            <a:r>
              <a:rPr lang="en-US" altLang="en-US" sz="1800" b="1" dirty="0">
                <a:solidFill>
                  <a:srgbClr val="FF0000"/>
                </a:solidFill>
              </a:rPr>
              <a:t>② </a:t>
            </a:r>
            <a:endParaRPr lang="en-US" altLang="en-US" sz="1800" dirty="0"/>
          </a:p>
        </p:txBody>
      </p:sp>
      <p:pic>
        <p:nvPicPr>
          <p:cNvPr id="8" name="Picture 2" descr="C:\Users\rmcdermott\Documents\SignaKey\Chip Authentication\DARPA\SignaKeyLogo Modified 8-16-12 prototype.jpg"/>
          <p:cNvPicPr>
            <a:picLocks noChangeAspect="1" noChangeArrowheads="1"/>
          </p:cNvPicPr>
          <p:nvPr/>
        </p:nvPicPr>
        <p:blipFill>
          <a:blip r:embed="rId3" cstate="print"/>
          <a:srcRect l="930" b="58333"/>
          <a:stretch>
            <a:fillRect/>
          </a:stretch>
        </p:blipFill>
        <p:spPr bwMode="auto">
          <a:xfrm>
            <a:off x="0" y="6477000"/>
            <a:ext cx="1403055" cy="365760"/>
          </a:xfrm>
          <a:prstGeom prst="rect">
            <a:avLst/>
          </a:prstGeom>
          <a:noFill/>
        </p:spPr>
      </p:pic>
      <p:sp>
        <p:nvSpPr>
          <p:cNvPr id="3" name="Footer Placeholder 2"/>
          <p:cNvSpPr>
            <a:spLocks noGrp="1"/>
          </p:cNvSpPr>
          <p:nvPr>
            <p:ph type="ftr" sz="quarter" idx="11"/>
          </p:nvPr>
        </p:nvSpPr>
        <p:spPr/>
        <p:txBody>
          <a:bodyPr/>
          <a:lstStyle/>
          <a:p>
            <a:r>
              <a:rPr lang="en-US" dirty="0"/>
              <a:t>www.signakey.com</a:t>
            </a:r>
          </a:p>
        </p:txBody>
      </p:sp>
      <p:sp>
        <p:nvSpPr>
          <p:cNvPr id="4" name="Slide Number Placeholder 3"/>
          <p:cNvSpPr>
            <a:spLocks noGrp="1"/>
          </p:cNvSpPr>
          <p:nvPr>
            <p:ph type="sldNum" sz="quarter" idx="12"/>
          </p:nvPr>
        </p:nvSpPr>
        <p:spPr/>
        <p:txBody>
          <a:bodyPr/>
          <a:lstStyle/>
          <a:p>
            <a:fld id="{489B4D7A-916E-40DC-8E21-2DDC73655C27}" type="slidenum">
              <a:rPr lang="en-US" smtClean="0"/>
              <a:pPr/>
              <a:t>18</a:t>
            </a:fld>
            <a:endParaRPr lang="en-US" dirty="0"/>
          </a:p>
        </p:txBody>
      </p:sp>
    </p:spTree>
    <p:extLst>
      <p:ext uri="{BB962C8B-B14F-4D97-AF65-F5344CB8AC3E}">
        <p14:creationId xmlns:p14="http://schemas.microsoft.com/office/powerpoint/2010/main" val="154227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822960"/>
          </a:xfrm>
        </p:spPr>
        <p:txBody>
          <a:bodyPr/>
          <a:lstStyle/>
          <a:p>
            <a:r>
              <a:rPr lang="en-US" b="1" u="sng" dirty="0">
                <a:effectLst>
                  <a:outerShdw blurRad="38100" dist="38100" dir="2700000" algn="tl">
                    <a:srgbClr val="000000">
                      <a:alpha val="43137"/>
                    </a:srgbClr>
                  </a:outerShdw>
                </a:effectLst>
              </a:rPr>
              <a:t>How is a SignaKey Decoded</a:t>
            </a:r>
          </a:p>
        </p:txBody>
      </p:sp>
      <p:pic>
        <p:nvPicPr>
          <p:cNvPr id="3" name="Picture 2" descr="C:\Documents and Settings\rmcdermott\My Documents\SignaKey\U of M SignaKey 001.jpg"/>
          <p:cNvPicPr>
            <a:picLocks noChangeAspect="1"/>
          </p:cNvPicPr>
          <p:nvPr/>
        </p:nvPicPr>
        <p:blipFill>
          <a:blip r:embed="rId2" cstate="print"/>
          <a:srcRect b="15625"/>
          <a:stretch>
            <a:fillRect/>
          </a:stretch>
        </p:blipFill>
        <p:spPr bwMode="auto">
          <a:xfrm>
            <a:off x="304800" y="1219200"/>
            <a:ext cx="2743200" cy="2178424"/>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2971800" y="3505200"/>
            <a:ext cx="4084710" cy="2743200"/>
          </a:xfrm>
          <a:prstGeom prst="rect">
            <a:avLst/>
          </a:prstGeom>
          <a:ln w="508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3306690" y="1424970"/>
            <a:ext cx="3749820" cy="1569660"/>
          </a:xfrm>
          <a:prstGeom prst="rect">
            <a:avLst/>
          </a:prstGeom>
          <a:noFill/>
        </p:spPr>
        <p:txBody>
          <a:bodyPr wrap="square" rtlCol="0">
            <a:spAutoFit/>
          </a:bodyPr>
          <a:lstStyle/>
          <a:p>
            <a:pPr algn="ctr"/>
            <a:r>
              <a:rPr lang="en-US" sz="2000" dirty="0"/>
              <a:t>$7.95 Webcam from Walmart</a:t>
            </a:r>
          </a:p>
          <a:p>
            <a:pPr algn="ctr"/>
            <a:endParaRPr lang="en-US" dirty="0"/>
          </a:p>
          <a:p>
            <a:pPr algn="ctr"/>
            <a:r>
              <a:rPr lang="en-US" sz="2000" dirty="0"/>
              <a:t>Apple I Phone or I Pad</a:t>
            </a:r>
          </a:p>
          <a:p>
            <a:pPr algn="ctr"/>
            <a:endParaRPr lang="en-US" dirty="0"/>
          </a:p>
          <a:p>
            <a:pPr algn="ctr"/>
            <a:r>
              <a:rPr lang="en-US" sz="2000" u="sng" dirty="0"/>
              <a:t>Android Tablet or Smartphone</a:t>
            </a:r>
          </a:p>
        </p:txBody>
      </p:sp>
      <p:cxnSp>
        <p:nvCxnSpPr>
          <p:cNvPr id="10" name="Straight Arrow Connector 9"/>
          <p:cNvCxnSpPr/>
          <p:nvPr/>
        </p:nvCxnSpPr>
        <p:spPr>
          <a:xfrm>
            <a:off x="6302663" y="2322267"/>
            <a:ext cx="882073" cy="5671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257800" y="2889379"/>
            <a:ext cx="0" cy="50824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rmcdermott\Desktop\MOD\iPhone 2.jpg"/>
          <p:cNvPicPr>
            <a:picLocks noChangeAspect="1" noChangeArrowheads="1"/>
          </p:cNvPicPr>
          <p:nvPr/>
        </p:nvPicPr>
        <p:blipFill>
          <a:blip r:embed="rId4" cstate="print"/>
          <a:srcRect/>
          <a:stretch>
            <a:fillRect/>
          </a:stretch>
        </p:blipFill>
        <p:spPr bwMode="auto">
          <a:xfrm>
            <a:off x="7315200" y="1295400"/>
            <a:ext cx="1540753" cy="3200400"/>
          </a:xfrm>
          <a:prstGeom prst="rect">
            <a:avLst/>
          </a:prstGeom>
          <a:noFill/>
          <a:ln w="50800">
            <a:solidFill>
              <a:schemeClr val="tx1"/>
            </a:solidFill>
          </a:ln>
        </p:spPr>
      </p:pic>
      <p:cxnSp>
        <p:nvCxnSpPr>
          <p:cNvPr id="8" name="Straight Arrow Connector 7"/>
          <p:cNvCxnSpPr/>
          <p:nvPr/>
        </p:nvCxnSpPr>
        <p:spPr>
          <a:xfrm flipH="1">
            <a:off x="2743200" y="1752600"/>
            <a:ext cx="914400" cy="1524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60536" y="2322267"/>
            <a:ext cx="224212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57600" y="1752600"/>
            <a:ext cx="304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C:\Users\rmcdermott\Documents\SignaKey\Chip Authentication\DARPA\SignaKeyLogo Modified 8-16-12 prototype.jpg"/>
          <p:cNvPicPr>
            <a:picLocks noChangeAspect="1" noChangeArrowheads="1"/>
          </p:cNvPicPr>
          <p:nvPr/>
        </p:nvPicPr>
        <p:blipFill>
          <a:blip r:embed="rId5" cstate="print"/>
          <a:srcRect l="930" b="58333"/>
          <a:stretch>
            <a:fillRect/>
          </a:stretch>
        </p:blipFill>
        <p:spPr bwMode="auto">
          <a:xfrm>
            <a:off x="0" y="6477000"/>
            <a:ext cx="1403055" cy="365760"/>
          </a:xfrm>
          <a:prstGeom prst="rect">
            <a:avLst/>
          </a:prstGeom>
          <a:noFill/>
        </p:spPr>
      </p:pic>
      <p:sp>
        <p:nvSpPr>
          <p:cNvPr id="4" name="Footer Placeholder 3"/>
          <p:cNvSpPr>
            <a:spLocks noGrp="1"/>
          </p:cNvSpPr>
          <p:nvPr>
            <p:ph type="ftr" sz="quarter" idx="11"/>
          </p:nvPr>
        </p:nvSpPr>
        <p:spPr/>
        <p:txBody>
          <a:bodyPr/>
          <a:lstStyle/>
          <a:p>
            <a:r>
              <a:rPr lang="en-US" dirty="0"/>
              <a:t>www.signakey.com</a:t>
            </a:r>
          </a:p>
        </p:txBody>
      </p:sp>
      <p:sp>
        <p:nvSpPr>
          <p:cNvPr id="5" name="Slide Number Placeholder 4"/>
          <p:cNvSpPr>
            <a:spLocks noGrp="1"/>
          </p:cNvSpPr>
          <p:nvPr>
            <p:ph type="sldNum" sz="quarter" idx="12"/>
          </p:nvPr>
        </p:nvSpPr>
        <p:spPr/>
        <p:txBody>
          <a:bodyPr/>
          <a:lstStyle/>
          <a:p>
            <a:fld id="{489B4D7A-916E-40DC-8E21-2DDC73655C27}" type="slidenum">
              <a:rPr lang="en-US" smtClean="0"/>
              <a:pPr/>
              <a:t>19</a:t>
            </a:fld>
            <a:endParaRPr lang="en-US" dirty="0"/>
          </a:p>
        </p:txBody>
      </p:sp>
    </p:spTree>
    <p:extLst>
      <p:ext uri="{BB962C8B-B14F-4D97-AF65-F5344CB8AC3E}">
        <p14:creationId xmlns:p14="http://schemas.microsoft.com/office/powerpoint/2010/main" val="156068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731520"/>
          </a:xfrm>
        </p:spPr>
        <p:txBody>
          <a:bodyPr>
            <a:noAutofit/>
          </a:bodyPr>
          <a:lstStyle/>
          <a:p>
            <a:r>
              <a:rPr lang="en-GB" b="1" u="sng" dirty="0">
                <a:effectLst>
                  <a:outerShdw blurRad="38100" dist="38100" dir="2700000" algn="tl">
                    <a:srgbClr val="000000">
                      <a:alpha val="43137"/>
                    </a:srgbClr>
                  </a:outerShdw>
                </a:effectLst>
              </a:rPr>
              <a:t>S</a:t>
            </a:r>
            <a:r>
              <a:rPr lang="en-US" b="1" u="sng" dirty="0" err="1">
                <a:effectLst>
                  <a:outerShdw blurRad="38100" dist="38100" dir="2700000" algn="tl">
                    <a:srgbClr val="000000">
                      <a:alpha val="43137"/>
                    </a:srgbClr>
                  </a:outerShdw>
                </a:effectLst>
              </a:rPr>
              <a:t>ignaKey</a:t>
            </a:r>
            <a:r>
              <a:rPr lang="en-US" b="1" u="sng" dirty="0">
                <a:effectLst>
                  <a:outerShdw blurRad="38100" dist="38100" dir="2700000" algn="tl">
                    <a:srgbClr val="000000">
                      <a:alpha val="43137"/>
                    </a:srgbClr>
                  </a:outerShdw>
                </a:effectLst>
              </a:rPr>
              <a:t> and E-labelling</a:t>
            </a:r>
          </a:p>
        </p:txBody>
      </p:sp>
      <p:pic>
        <p:nvPicPr>
          <p:cNvPr id="9"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503505"/>
            <a:ext cx="1403055" cy="365760"/>
          </a:xfrm>
          <a:prstGeom prst="rect">
            <a:avLst/>
          </a:prstGeom>
          <a:noFill/>
        </p:spPr>
      </p:pic>
      <p:sp>
        <p:nvSpPr>
          <p:cNvPr id="3" name="Footer Placeholder 2"/>
          <p:cNvSpPr>
            <a:spLocks noGrp="1"/>
          </p:cNvSpPr>
          <p:nvPr>
            <p:ph type="ftr" sz="quarter" idx="11"/>
          </p:nvPr>
        </p:nvSpPr>
        <p:spPr/>
        <p:txBody>
          <a:bodyPr/>
          <a:lstStyle/>
          <a:p>
            <a:r>
              <a:rPr lang="en-US" dirty="0"/>
              <a:t>www.signakey.com</a:t>
            </a:r>
          </a:p>
        </p:txBody>
      </p:sp>
      <p:sp>
        <p:nvSpPr>
          <p:cNvPr id="13" name="Rectangle 12"/>
          <p:cNvSpPr/>
          <p:nvPr/>
        </p:nvSpPr>
        <p:spPr>
          <a:xfrm>
            <a:off x="457200" y="2551836"/>
            <a:ext cx="8229600" cy="3046988"/>
          </a:xfrm>
          <a:prstGeom prst="rect">
            <a:avLst/>
          </a:prstGeom>
        </p:spPr>
        <p:txBody>
          <a:bodyPr wrap="square">
            <a:spAutoFit/>
          </a:bodyPr>
          <a:lstStyle/>
          <a:p>
            <a:pPr algn="ctr"/>
            <a:r>
              <a:rPr lang="en-GB" sz="3200" b="1" dirty="0" err="1">
                <a:solidFill>
                  <a:srgbClr val="0000CD"/>
                </a:solidFill>
              </a:rPr>
              <a:t>SignaKey</a:t>
            </a:r>
            <a:r>
              <a:rPr lang="en-GB" sz="3200" b="1" dirty="0">
                <a:solidFill>
                  <a:srgbClr val="0000CD"/>
                </a:solidFill>
              </a:rPr>
              <a:t> through a partnership with ECC Corporation recently had a global specification for</a:t>
            </a:r>
            <a:r>
              <a:rPr lang="en-GB" sz="3200" b="1" dirty="0">
                <a:solidFill>
                  <a:srgbClr val="0000CD"/>
                </a:solidFill>
                <a:hlinkClick r:id="rId3"/>
              </a:rPr>
              <a:t> e-Labelling</a:t>
            </a:r>
            <a:r>
              <a:rPr lang="en-GB" sz="3200" b="1" dirty="0">
                <a:solidFill>
                  <a:srgbClr val="0000CD"/>
                </a:solidFill>
              </a:rPr>
              <a:t> published by IECQ following an audit and approval by BSI. This specification: IECQ-CS 033000-UK 0001 can be found on the</a:t>
            </a:r>
            <a:r>
              <a:rPr lang="en-GB" sz="3200" b="1" dirty="0">
                <a:solidFill>
                  <a:srgbClr val="0000CD"/>
                </a:solidFill>
                <a:hlinkClick r:id="rId4"/>
              </a:rPr>
              <a:t> IECQ website.</a:t>
            </a:r>
            <a:r>
              <a:rPr lang="en-GB" sz="3200" b="1" dirty="0">
                <a:solidFill>
                  <a:srgbClr val="0000CD"/>
                </a:solidFill>
              </a:rPr>
              <a:t>” </a:t>
            </a:r>
            <a:endParaRPr lang="en-US" sz="3200" dirty="0"/>
          </a:p>
        </p:txBody>
      </p:sp>
      <p:sp>
        <p:nvSpPr>
          <p:cNvPr id="15" name="Slide Number Placeholder 14"/>
          <p:cNvSpPr>
            <a:spLocks noGrp="1"/>
          </p:cNvSpPr>
          <p:nvPr>
            <p:ph type="sldNum" sz="quarter" idx="12"/>
          </p:nvPr>
        </p:nvSpPr>
        <p:spPr/>
        <p:txBody>
          <a:bodyPr/>
          <a:lstStyle/>
          <a:p>
            <a:fld id="{489B4D7A-916E-40DC-8E21-2DDC73655C27}" type="slidenum">
              <a:rPr lang="en-US" smtClean="0"/>
              <a:pPr/>
              <a:t>2</a:t>
            </a:fld>
            <a:endParaRPr lang="en-US" dirty="0"/>
          </a:p>
        </p:txBody>
      </p:sp>
    </p:spTree>
    <p:extLst>
      <p:ext uri="{BB962C8B-B14F-4D97-AF65-F5344CB8AC3E}">
        <p14:creationId xmlns:p14="http://schemas.microsoft.com/office/powerpoint/2010/main" val="133347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
            <a:ext cx="8229600" cy="822960"/>
          </a:xfrm>
        </p:spPr>
        <p:txBody>
          <a:bodyPr>
            <a:normAutofit/>
          </a:bodyPr>
          <a:lstStyle/>
          <a:p>
            <a:r>
              <a:rPr lang="en-US" b="1" u="sng" dirty="0">
                <a:effectLst>
                  <a:outerShdw blurRad="38100" dist="38100" dir="2700000" algn="tl">
                    <a:srgbClr val="000000">
                      <a:alpha val="43137"/>
                    </a:srgbClr>
                  </a:outerShdw>
                </a:effectLst>
              </a:rPr>
              <a:t>What do You Get With SignaKey ?</a:t>
            </a:r>
          </a:p>
        </p:txBody>
      </p:sp>
      <p:sp>
        <p:nvSpPr>
          <p:cNvPr id="5" name="Content Placeholder 4"/>
          <p:cNvSpPr>
            <a:spLocks noGrp="1"/>
          </p:cNvSpPr>
          <p:nvPr>
            <p:ph idx="1"/>
          </p:nvPr>
        </p:nvSpPr>
        <p:spPr>
          <a:xfrm>
            <a:off x="121920" y="1295400"/>
            <a:ext cx="8900160" cy="4983480"/>
          </a:xfrm>
        </p:spPr>
        <p:txBody>
          <a:bodyPr>
            <a:normAutofit/>
          </a:bodyPr>
          <a:lstStyle/>
          <a:p>
            <a:r>
              <a:rPr lang="en-US" dirty="0"/>
              <a:t>A uniquely identified part / component. </a:t>
            </a:r>
          </a:p>
          <a:p>
            <a:r>
              <a:rPr lang="en-US" dirty="0"/>
              <a:t>With bespoke attachments.</a:t>
            </a:r>
          </a:p>
          <a:p>
            <a:r>
              <a:rPr lang="en-US" dirty="0"/>
              <a:t>From a Secure data base. </a:t>
            </a:r>
          </a:p>
          <a:p>
            <a:r>
              <a:rPr lang="en-US" dirty="0"/>
              <a:t>Easy to decode and in real time.</a:t>
            </a:r>
          </a:p>
          <a:p>
            <a:r>
              <a:rPr lang="en-US" dirty="0"/>
              <a:t>Traceability down Supply Chain after inspection.</a:t>
            </a:r>
          </a:p>
          <a:p>
            <a:r>
              <a:rPr lang="en-US" dirty="0"/>
              <a:t>Secure Database can be hosted wherever required.</a:t>
            </a:r>
          </a:p>
          <a:p>
            <a:endParaRPr lang="en-US" dirty="0"/>
          </a:p>
          <a:p>
            <a:endParaRPr lang="en-US" dirty="0"/>
          </a:p>
        </p:txBody>
      </p:sp>
      <p:pic>
        <p:nvPicPr>
          <p:cNvPr id="6"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503504"/>
            <a:ext cx="1403055" cy="365760"/>
          </a:xfrm>
          <a:prstGeom prst="rect">
            <a:avLst/>
          </a:prstGeom>
          <a:noFill/>
        </p:spPr>
      </p:pic>
      <p:sp>
        <p:nvSpPr>
          <p:cNvPr id="2" name="Footer Placeholder 1"/>
          <p:cNvSpPr>
            <a:spLocks noGrp="1"/>
          </p:cNvSpPr>
          <p:nvPr>
            <p:ph type="ftr" sz="quarter" idx="11"/>
          </p:nvPr>
        </p:nvSpPr>
        <p:spPr/>
        <p:txBody>
          <a:bodyPr/>
          <a:lstStyle/>
          <a:p>
            <a:r>
              <a:rPr lang="en-US" dirty="0"/>
              <a:t>www.signakey.com</a:t>
            </a:r>
          </a:p>
        </p:txBody>
      </p:sp>
      <p:sp>
        <p:nvSpPr>
          <p:cNvPr id="3" name="Slide Number Placeholder 2"/>
          <p:cNvSpPr>
            <a:spLocks noGrp="1"/>
          </p:cNvSpPr>
          <p:nvPr>
            <p:ph type="sldNum" sz="quarter" idx="12"/>
          </p:nvPr>
        </p:nvSpPr>
        <p:spPr/>
        <p:txBody>
          <a:bodyPr/>
          <a:lstStyle/>
          <a:p>
            <a:fld id="{489B4D7A-916E-40DC-8E21-2DDC73655C27}" type="slidenum">
              <a:rPr lang="en-US" smtClean="0"/>
              <a:pPr/>
              <a:t>20</a:t>
            </a:fld>
            <a:endParaRPr lang="en-US" dirty="0"/>
          </a:p>
        </p:txBody>
      </p:sp>
    </p:spTree>
    <p:extLst>
      <p:ext uri="{BB962C8B-B14F-4D97-AF65-F5344CB8AC3E}">
        <p14:creationId xmlns:p14="http://schemas.microsoft.com/office/powerpoint/2010/main" val="214141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lnSpcReduction="10000"/>
          </a:bodyPr>
          <a:lstStyle/>
          <a:p>
            <a:r>
              <a:rPr lang="en-GB" dirty="0"/>
              <a:t>Supply Chain Track and Trace</a:t>
            </a:r>
          </a:p>
          <a:p>
            <a:r>
              <a:rPr lang="en-GB" dirty="0"/>
              <a:t>Counterfeit Prevention</a:t>
            </a:r>
          </a:p>
          <a:p>
            <a:r>
              <a:rPr lang="en-GB" dirty="0"/>
              <a:t>Product Authentication</a:t>
            </a:r>
          </a:p>
          <a:p>
            <a:r>
              <a:rPr lang="en-GB" dirty="0"/>
              <a:t>Enhanced security</a:t>
            </a:r>
          </a:p>
          <a:p>
            <a:r>
              <a:rPr lang="en-GB" dirty="0"/>
              <a:t>E-Labelling</a:t>
            </a:r>
          </a:p>
          <a:p>
            <a:pPr>
              <a:buNone/>
            </a:pPr>
            <a:endParaRPr lang="en-GB" dirty="0"/>
          </a:p>
          <a:p>
            <a:endParaRPr lang="en-GB" dirty="0"/>
          </a:p>
          <a:p>
            <a:r>
              <a:rPr lang="en-GB" dirty="0"/>
              <a:t>Questions.</a:t>
            </a:r>
          </a:p>
        </p:txBody>
      </p:sp>
      <p:sp>
        <p:nvSpPr>
          <p:cNvPr id="4" name="Footer Placeholder 3"/>
          <p:cNvSpPr>
            <a:spLocks noGrp="1"/>
          </p:cNvSpPr>
          <p:nvPr>
            <p:ph type="ftr" sz="quarter" idx="11"/>
          </p:nvPr>
        </p:nvSpPr>
        <p:spPr/>
        <p:txBody>
          <a:bodyPr/>
          <a:lstStyle/>
          <a:p>
            <a:r>
              <a:rPr lang="en-US" dirty="0"/>
              <a:t>www.signakey.com</a:t>
            </a:r>
          </a:p>
        </p:txBody>
      </p:sp>
      <p:sp>
        <p:nvSpPr>
          <p:cNvPr id="5" name="Slide Number Placeholder 4"/>
          <p:cNvSpPr>
            <a:spLocks noGrp="1"/>
          </p:cNvSpPr>
          <p:nvPr>
            <p:ph type="sldNum" sz="quarter" idx="12"/>
          </p:nvPr>
        </p:nvSpPr>
        <p:spPr/>
        <p:txBody>
          <a:bodyPr/>
          <a:lstStyle/>
          <a:p>
            <a:fld id="{489B4D7A-916E-40DC-8E21-2DDC73655C27}" type="slidenum">
              <a:rPr lang="en-US" smtClean="0"/>
              <a:pPr/>
              <a:t>21</a:t>
            </a:fld>
            <a:endParaRPr lang="en-US" dirty="0"/>
          </a:p>
        </p:txBody>
      </p:sp>
      <p:pic>
        <p:nvPicPr>
          <p:cNvPr id="6" name="Picture 2" descr="C:\Users\rmcdermott\Documents\SignaKey\Chip Authentication\DARPA\SignaKeyLogo Modified 8-16-12 prototype.jpg">
            <a:extLst>
              <a:ext uri="{FF2B5EF4-FFF2-40B4-BE49-F238E27FC236}">
                <a16:creationId xmlns:a16="http://schemas.microsoft.com/office/drawing/2014/main" id="{6FDBE9E7-7486-4D9C-B75C-222F938E3C36}"/>
              </a:ext>
            </a:extLst>
          </p:cNvPr>
          <p:cNvPicPr>
            <a:picLocks noChangeAspect="1" noChangeArrowheads="1"/>
          </p:cNvPicPr>
          <p:nvPr/>
        </p:nvPicPr>
        <p:blipFill>
          <a:blip r:embed="rId2" cstate="print"/>
          <a:srcRect l="930" b="58333"/>
          <a:stretch>
            <a:fillRect/>
          </a:stretch>
        </p:blipFill>
        <p:spPr bwMode="auto">
          <a:xfrm>
            <a:off x="0" y="6503504"/>
            <a:ext cx="1403055" cy="365760"/>
          </a:xfrm>
          <a:prstGeom prst="rect">
            <a:avLst/>
          </a:prstGeom>
          <a:noFill/>
        </p:spPr>
      </p:pic>
    </p:spTree>
    <p:extLst>
      <p:ext uri="{BB962C8B-B14F-4D97-AF65-F5344CB8AC3E}">
        <p14:creationId xmlns:p14="http://schemas.microsoft.com/office/powerpoint/2010/main" val="179525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731520"/>
          </a:xfrm>
        </p:spPr>
        <p:txBody>
          <a:bodyPr>
            <a:noAutofit/>
          </a:bodyPr>
          <a:lstStyle/>
          <a:p>
            <a:r>
              <a:rPr lang="en-GB" b="1" u="sng" dirty="0">
                <a:effectLst>
                  <a:outerShdw blurRad="38100" dist="38100" dir="2700000" algn="tl">
                    <a:srgbClr val="000000">
                      <a:alpha val="43137"/>
                    </a:srgbClr>
                  </a:outerShdw>
                </a:effectLst>
              </a:rPr>
              <a:t>S</a:t>
            </a:r>
            <a:r>
              <a:rPr lang="en-US" b="1" u="sng" dirty="0" err="1">
                <a:effectLst>
                  <a:outerShdw blurRad="38100" dist="38100" dir="2700000" algn="tl">
                    <a:srgbClr val="000000">
                      <a:alpha val="43137"/>
                    </a:srgbClr>
                  </a:outerShdw>
                </a:effectLst>
              </a:rPr>
              <a:t>ignaKey</a:t>
            </a:r>
            <a:r>
              <a:rPr lang="en-US" b="1" u="sng" dirty="0">
                <a:effectLst>
                  <a:outerShdw blurRad="38100" dist="38100" dir="2700000" algn="tl">
                    <a:srgbClr val="000000">
                      <a:alpha val="43137"/>
                    </a:srgbClr>
                  </a:outerShdw>
                </a:effectLst>
              </a:rPr>
              <a:t> and Tamper Proof Seals</a:t>
            </a:r>
          </a:p>
        </p:txBody>
      </p:sp>
      <p:pic>
        <p:nvPicPr>
          <p:cNvPr id="9" name="Picture 2" descr="C:\Users\rmcdermott\Documents\SignaKey\Chip Authentication\DARPA\SignaKeyLogo Modified 8-16-12 prototype.jpg"/>
          <p:cNvPicPr>
            <a:picLocks noChangeAspect="1" noChangeArrowheads="1"/>
          </p:cNvPicPr>
          <p:nvPr/>
        </p:nvPicPr>
        <p:blipFill>
          <a:blip r:embed="rId2" cstate="print"/>
          <a:srcRect l="930" b="58333"/>
          <a:stretch>
            <a:fillRect/>
          </a:stretch>
        </p:blipFill>
        <p:spPr bwMode="auto">
          <a:xfrm>
            <a:off x="0" y="6503505"/>
            <a:ext cx="1403055" cy="365760"/>
          </a:xfrm>
          <a:prstGeom prst="rect">
            <a:avLst/>
          </a:prstGeom>
          <a:noFill/>
        </p:spPr>
      </p:pic>
      <p:sp>
        <p:nvSpPr>
          <p:cNvPr id="3" name="Footer Placeholder 2"/>
          <p:cNvSpPr>
            <a:spLocks noGrp="1"/>
          </p:cNvSpPr>
          <p:nvPr>
            <p:ph type="ftr" sz="quarter" idx="11"/>
          </p:nvPr>
        </p:nvSpPr>
        <p:spPr/>
        <p:txBody>
          <a:bodyPr/>
          <a:lstStyle/>
          <a:p>
            <a:r>
              <a:rPr lang="en-US" dirty="0"/>
              <a:t>www.signakey.com</a:t>
            </a:r>
          </a:p>
        </p:txBody>
      </p:sp>
      <p:sp>
        <p:nvSpPr>
          <p:cNvPr id="13" name="Rectangle 12"/>
          <p:cNvSpPr/>
          <p:nvPr/>
        </p:nvSpPr>
        <p:spPr>
          <a:xfrm>
            <a:off x="457200" y="2551836"/>
            <a:ext cx="8229600" cy="3539430"/>
          </a:xfrm>
          <a:prstGeom prst="rect">
            <a:avLst/>
          </a:prstGeom>
        </p:spPr>
        <p:txBody>
          <a:bodyPr wrap="square">
            <a:spAutoFit/>
          </a:bodyPr>
          <a:lstStyle/>
          <a:p>
            <a:pPr marL="457200" indent="-457200" algn="ctr">
              <a:buFont typeface="Arial" panose="020B0604020202020204" pitchFamily="34" charset="0"/>
              <a:buChar char="•"/>
            </a:pPr>
            <a:r>
              <a:rPr lang="en-GB" sz="3200" b="1" dirty="0">
                <a:solidFill>
                  <a:srgbClr val="0000CD"/>
                </a:solidFill>
              </a:rPr>
              <a:t>Our Tamper Proof Seals enable full control and security for critical systems.</a:t>
            </a:r>
          </a:p>
          <a:p>
            <a:pPr marL="457200" indent="-457200" algn="ctr">
              <a:buFont typeface="Arial" panose="020B0604020202020204" pitchFamily="34" charset="0"/>
              <a:buChar char="•"/>
            </a:pPr>
            <a:r>
              <a:rPr lang="en-GB" sz="3200" b="1" dirty="0">
                <a:solidFill>
                  <a:srgbClr val="0000CD"/>
                </a:solidFill>
              </a:rPr>
              <a:t>The track and trace capability ensures a fully traceable record of all transactions and interactions.</a:t>
            </a:r>
          </a:p>
          <a:p>
            <a:pPr marL="457200" indent="-457200" algn="ctr">
              <a:buFont typeface="Arial" panose="020B0604020202020204" pitchFamily="34" charset="0"/>
              <a:buChar char="•"/>
            </a:pPr>
            <a:r>
              <a:rPr lang="en-GB" sz="3200" b="1" dirty="0">
                <a:solidFill>
                  <a:srgbClr val="0000CD"/>
                </a:solidFill>
              </a:rPr>
              <a:t>Adding value and assurance across a multitude of industries and applications</a:t>
            </a:r>
            <a:endParaRPr lang="en-US" sz="3200" dirty="0"/>
          </a:p>
        </p:txBody>
      </p:sp>
      <p:sp>
        <p:nvSpPr>
          <p:cNvPr id="15" name="Slide Number Placeholder 14"/>
          <p:cNvSpPr>
            <a:spLocks noGrp="1"/>
          </p:cNvSpPr>
          <p:nvPr>
            <p:ph type="sldNum" sz="quarter" idx="12"/>
          </p:nvPr>
        </p:nvSpPr>
        <p:spPr/>
        <p:txBody>
          <a:bodyPr/>
          <a:lstStyle/>
          <a:p>
            <a:fld id="{489B4D7A-916E-40DC-8E21-2DDC73655C27}" type="slidenum">
              <a:rPr lang="en-US" smtClean="0"/>
              <a:pPr/>
              <a:t>3</a:t>
            </a:fld>
            <a:endParaRPr lang="en-US" dirty="0"/>
          </a:p>
        </p:txBody>
      </p:sp>
    </p:spTree>
    <p:extLst>
      <p:ext uri="{BB962C8B-B14F-4D97-AF65-F5344CB8AC3E}">
        <p14:creationId xmlns:p14="http://schemas.microsoft.com/office/powerpoint/2010/main" val="258415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460"/>
            <a:ext cx="7772400" cy="731151"/>
          </a:xfrm>
        </p:spPr>
        <p:txBody>
          <a:bodyPr>
            <a:normAutofit/>
          </a:bodyPr>
          <a:lstStyle/>
          <a:p>
            <a:r>
              <a:rPr lang="en-US" sz="2400" b="1" dirty="0">
                <a:latin typeface="Arial" panose="020B0604020202020204" pitchFamily="34" charset="0"/>
                <a:cs typeface="Arial" panose="020B0604020202020204" pitchFamily="34" charset="0"/>
              </a:rPr>
              <a:t>CT400 – Production intent Signakey Bolt trial</a:t>
            </a:r>
            <a:br>
              <a:rPr lang="en-US" sz="2400" b="1"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38664" y="1155400"/>
            <a:ext cx="8266671" cy="1655762"/>
          </a:xfrm>
        </p:spPr>
        <p:txBody>
          <a:bodyPr>
            <a:normAutofit lnSpcReduction="10000"/>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Signakey (Richard McDermott) brought a complete set of pre-production sealing bolts to PAS for a trial fit up on a CT400 crate engine.</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It was agreed that the best method for supplying the sealing bolts to PAS for installation on the engine would be in individual kits (Fig. #1) ensuring that the bolts, caps, bases and washers would remain intact (no small parts would be lost).</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PAS will install the cap head bolts with the Signakey bases onto the engine during initial assembly.  The caps will be installed onto the engine once the engine passes “cold test”.</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Overall the trial installation went very well with no issues (Figs #2-#5).</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2705"/>
          <a:stretch/>
        </p:blipFill>
        <p:spPr>
          <a:xfrm rot="10800000">
            <a:off x="179633" y="2811161"/>
            <a:ext cx="2195952" cy="1415001"/>
          </a:xfrm>
          <a:prstGeom prst="rect">
            <a:avLst/>
          </a:prstGeom>
        </p:spPr>
      </p:pic>
      <p:sp>
        <p:nvSpPr>
          <p:cNvPr id="10" name="TextBox 9"/>
          <p:cNvSpPr txBox="1"/>
          <p:nvPr/>
        </p:nvSpPr>
        <p:spPr>
          <a:xfrm>
            <a:off x="502023" y="4374856"/>
            <a:ext cx="1631092"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Bolt Tray – Fig. #1</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23258"/>
          <a:stretch/>
        </p:blipFill>
        <p:spPr>
          <a:xfrm>
            <a:off x="3089190" y="2811163"/>
            <a:ext cx="2292928" cy="1414999"/>
          </a:xfrm>
          <a:prstGeom prst="rect">
            <a:avLst/>
          </a:prstGeom>
        </p:spPr>
      </p:pic>
      <p:sp>
        <p:nvSpPr>
          <p:cNvPr id="12" name="TextBox 11"/>
          <p:cNvSpPr txBox="1"/>
          <p:nvPr/>
        </p:nvSpPr>
        <p:spPr>
          <a:xfrm>
            <a:off x="329346" y="6132158"/>
            <a:ext cx="214741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Front Cover Bolt – Fig. #4</a:t>
            </a:r>
          </a:p>
        </p:txBody>
      </p:sp>
      <p:sp>
        <p:nvSpPr>
          <p:cNvPr id="13" name="TextBox 12"/>
          <p:cNvSpPr txBox="1"/>
          <p:nvPr/>
        </p:nvSpPr>
        <p:spPr>
          <a:xfrm>
            <a:off x="6682948" y="6238190"/>
            <a:ext cx="1775252"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Oil Pan Bolt – Fig. #5</a:t>
            </a:r>
          </a:p>
        </p:txBody>
      </p:sp>
      <p:sp>
        <p:nvSpPr>
          <p:cNvPr id="14" name="TextBox 13"/>
          <p:cNvSpPr txBox="1"/>
          <p:nvPr/>
        </p:nvSpPr>
        <p:spPr>
          <a:xfrm>
            <a:off x="6024950" y="4413101"/>
            <a:ext cx="258358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Intake Manifold Bolt – Fig. #3</a:t>
            </a:r>
          </a:p>
        </p:txBody>
      </p:sp>
      <p:sp>
        <p:nvSpPr>
          <p:cNvPr id="15" name="TextBox 14"/>
          <p:cNvSpPr txBox="1"/>
          <p:nvPr/>
        </p:nvSpPr>
        <p:spPr>
          <a:xfrm>
            <a:off x="3420108" y="4395183"/>
            <a:ext cx="1631092"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Head Bolt – Fig. #2</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3176" y="2811163"/>
            <a:ext cx="3042160" cy="1414999"/>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t="9088"/>
          <a:stretch/>
        </p:blipFill>
        <p:spPr>
          <a:xfrm>
            <a:off x="5928153" y="4711965"/>
            <a:ext cx="2777182" cy="142019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5923" b="9562"/>
          <a:stretch/>
        </p:blipFill>
        <p:spPr>
          <a:xfrm>
            <a:off x="179633" y="4728910"/>
            <a:ext cx="2195952" cy="1304076"/>
          </a:xfrm>
          <a:prstGeom prst="rect">
            <a:avLst/>
          </a:prstGeom>
        </p:spPr>
      </p:pic>
      <p:pic>
        <p:nvPicPr>
          <p:cNvPr id="19" name="Picture 2" descr="C:\Users\rmcdermott\Documents\SignaKey\Chip Authentication\DARPA\SignaKeyLogo Modified 8-16-12 prototype.jpg">
            <a:extLst>
              <a:ext uri="{FF2B5EF4-FFF2-40B4-BE49-F238E27FC236}">
                <a16:creationId xmlns:a16="http://schemas.microsoft.com/office/drawing/2014/main" id="{AE0A8CB0-A331-4CAC-A380-C32D656EB86E}"/>
              </a:ext>
            </a:extLst>
          </p:cNvPr>
          <p:cNvPicPr>
            <a:picLocks noChangeAspect="1" noChangeArrowheads="1"/>
          </p:cNvPicPr>
          <p:nvPr/>
        </p:nvPicPr>
        <p:blipFill>
          <a:blip r:embed="rId7" cstate="print"/>
          <a:srcRect l="930" b="58333"/>
          <a:stretch>
            <a:fillRect/>
          </a:stretch>
        </p:blipFill>
        <p:spPr bwMode="auto">
          <a:xfrm>
            <a:off x="0" y="6543261"/>
            <a:ext cx="1403055" cy="365760"/>
          </a:xfrm>
          <a:prstGeom prst="rect">
            <a:avLst/>
          </a:prstGeom>
          <a:noFill/>
        </p:spPr>
      </p:pic>
      <p:sp>
        <p:nvSpPr>
          <p:cNvPr id="20" name="Footer Placeholder 2">
            <a:extLst>
              <a:ext uri="{FF2B5EF4-FFF2-40B4-BE49-F238E27FC236}">
                <a16:creationId xmlns:a16="http://schemas.microsoft.com/office/drawing/2014/main" id="{E75F728D-EB92-451A-8355-A53245780A70}"/>
              </a:ext>
            </a:extLst>
          </p:cNvPr>
          <p:cNvSpPr>
            <a:spLocks noGrp="1"/>
          </p:cNvSpPr>
          <p:nvPr>
            <p:ph type="ftr" sz="quarter" idx="11"/>
          </p:nvPr>
        </p:nvSpPr>
        <p:spPr>
          <a:xfrm>
            <a:off x="3124200" y="6356350"/>
            <a:ext cx="2895600" cy="365125"/>
          </a:xfrm>
        </p:spPr>
        <p:txBody>
          <a:bodyPr/>
          <a:lstStyle/>
          <a:p>
            <a:r>
              <a:rPr lang="en-US" dirty="0"/>
              <a:t>www.signakey.com</a:t>
            </a:r>
          </a:p>
        </p:txBody>
      </p:sp>
    </p:spTree>
    <p:extLst>
      <p:ext uri="{BB962C8B-B14F-4D97-AF65-F5344CB8AC3E}">
        <p14:creationId xmlns:p14="http://schemas.microsoft.com/office/powerpoint/2010/main" val="203543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www.chevrolet.com/content/dam/Chevrolet/northamerica/usa/nscwebsite/en/Home/Vehicles/Performance/Engine_Detail/Circle_Track/CT400/2013-chevrolet-performance-ct400-enginedetail-mh-1280x551.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56" t="10570" r="53754" b="14321"/>
          <a:stretch/>
        </p:blipFill>
        <p:spPr bwMode="auto">
          <a:xfrm>
            <a:off x="114115" y="1479377"/>
            <a:ext cx="3978812" cy="3887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196" y="1479377"/>
            <a:ext cx="4461812" cy="3912053"/>
          </a:xfrm>
          <a:prstGeom prst="rect">
            <a:avLst/>
          </a:prstGeom>
        </p:spPr>
      </p:pic>
      <p:sp>
        <p:nvSpPr>
          <p:cNvPr id="6" name="TextBox 5"/>
          <p:cNvSpPr txBox="1"/>
          <p:nvPr/>
        </p:nvSpPr>
        <p:spPr>
          <a:xfrm>
            <a:off x="913561" y="5481477"/>
            <a:ext cx="565616" cy="300082"/>
          </a:xfrm>
          <a:prstGeom prst="rect">
            <a:avLst/>
          </a:prstGeom>
          <a:noFill/>
          <a:ln w="15875">
            <a:solidFill>
              <a:srgbClr val="FF0000"/>
            </a:solidFill>
          </a:ln>
        </p:spPr>
        <p:txBody>
          <a:bodyPr wrap="square" rtlCol="0">
            <a:spAutoFit/>
          </a:bodyPr>
          <a:lstStyle/>
          <a:p>
            <a:pPr algn="ctr"/>
            <a:r>
              <a:rPr lang="en-US" sz="1350" dirty="0"/>
              <a:t>CHR</a:t>
            </a:r>
          </a:p>
        </p:txBody>
      </p:sp>
      <p:sp>
        <p:nvSpPr>
          <p:cNvPr id="8" name="TextBox 7"/>
          <p:cNvSpPr txBox="1"/>
          <p:nvPr/>
        </p:nvSpPr>
        <p:spPr>
          <a:xfrm>
            <a:off x="7141790" y="5481477"/>
            <a:ext cx="565616" cy="300082"/>
          </a:xfrm>
          <a:prstGeom prst="rect">
            <a:avLst/>
          </a:prstGeom>
          <a:noFill/>
          <a:ln w="15875">
            <a:solidFill>
              <a:srgbClr val="FF0000"/>
            </a:solidFill>
          </a:ln>
        </p:spPr>
        <p:txBody>
          <a:bodyPr wrap="square" rtlCol="0">
            <a:spAutoFit/>
          </a:bodyPr>
          <a:lstStyle/>
          <a:p>
            <a:pPr algn="ctr"/>
            <a:r>
              <a:rPr lang="en-US" sz="1350" dirty="0"/>
              <a:t>CHL</a:t>
            </a:r>
          </a:p>
        </p:txBody>
      </p:sp>
      <p:cxnSp>
        <p:nvCxnSpPr>
          <p:cNvPr id="9" name="Straight Arrow Connector 8"/>
          <p:cNvCxnSpPr>
            <a:stCxn id="6" idx="0"/>
          </p:cNvCxnSpPr>
          <p:nvPr/>
        </p:nvCxnSpPr>
        <p:spPr>
          <a:xfrm flipV="1">
            <a:off x="1196369" y="4084545"/>
            <a:ext cx="336596" cy="13969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flipH="1" flipV="1">
            <a:off x="7141790" y="3542179"/>
            <a:ext cx="282808" cy="193929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9051" y="1063878"/>
            <a:ext cx="565616" cy="300082"/>
          </a:xfrm>
          <a:prstGeom prst="rect">
            <a:avLst/>
          </a:prstGeom>
          <a:noFill/>
          <a:ln w="15875">
            <a:solidFill>
              <a:srgbClr val="FF0000"/>
            </a:solidFill>
          </a:ln>
        </p:spPr>
        <p:txBody>
          <a:bodyPr wrap="square" rtlCol="0">
            <a:spAutoFit/>
          </a:bodyPr>
          <a:lstStyle/>
          <a:p>
            <a:pPr algn="ctr"/>
            <a:r>
              <a:rPr lang="en-US" sz="1350" dirty="0"/>
              <a:t>IMR</a:t>
            </a:r>
          </a:p>
        </p:txBody>
      </p:sp>
      <p:sp>
        <p:nvSpPr>
          <p:cNvPr id="14" name="TextBox 13"/>
          <p:cNvSpPr txBox="1"/>
          <p:nvPr/>
        </p:nvSpPr>
        <p:spPr>
          <a:xfrm>
            <a:off x="6245881" y="1063878"/>
            <a:ext cx="565616" cy="300082"/>
          </a:xfrm>
          <a:prstGeom prst="rect">
            <a:avLst/>
          </a:prstGeom>
          <a:noFill/>
          <a:ln w="15875">
            <a:solidFill>
              <a:srgbClr val="FF0000"/>
            </a:solidFill>
          </a:ln>
        </p:spPr>
        <p:txBody>
          <a:bodyPr wrap="square" rtlCol="0">
            <a:spAutoFit/>
          </a:bodyPr>
          <a:lstStyle/>
          <a:p>
            <a:pPr algn="ctr"/>
            <a:r>
              <a:rPr lang="en-US" sz="1350" dirty="0"/>
              <a:t>IMF</a:t>
            </a:r>
          </a:p>
        </p:txBody>
      </p:sp>
      <p:sp>
        <p:nvSpPr>
          <p:cNvPr id="15" name="TextBox 14"/>
          <p:cNvSpPr txBox="1"/>
          <p:nvPr/>
        </p:nvSpPr>
        <p:spPr>
          <a:xfrm>
            <a:off x="3071393" y="5481477"/>
            <a:ext cx="565616" cy="300082"/>
          </a:xfrm>
          <a:prstGeom prst="rect">
            <a:avLst/>
          </a:prstGeom>
          <a:noFill/>
          <a:ln w="15875">
            <a:solidFill>
              <a:srgbClr val="FF0000"/>
            </a:solidFill>
          </a:ln>
        </p:spPr>
        <p:txBody>
          <a:bodyPr wrap="square" rtlCol="0">
            <a:spAutoFit/>
          </a:bodyPr>
          <a:lstStyle/>
          <a:p>
            <a:pPr algn="ctr"/>
            <a:r>
              <a:rPr lang="en-US" sz="1350" dirty="0"/>
              <a:t>FCR</a:t>
            </a:r>
          </a:p>
        </p:txBody>
      </p:sp>
      <p:sp>
        <p:nvSpPr>
          <p:cNvPr id="16" name="TextBox 15"/>
          <p:cNvSpPr txBox="1"/>
          <p:nvPr/>
        </p:nvSpPr>
        <p:spPr>
          <a:xfrm>
            <a:off x="4888998" y="5481477"/>
            <a:ext cx="565616" cy="300082"/>
          </a:xfrm>
          <a:prstGeom prst="rect">
            <a:avLst/>
          </a:prstGeom>
          <a:noFill/>
          <a:ln w="15875">
            <a:solidFill>
              <a:srgbClr val="FF0000"/>
            </a:solidFill>
          </a:ln>
        </p:spPr>
        <p:txBody>
          <a:bodyPr wrap="square" rtlCol="0">
            <a:spAutoFit/>
          </a:bodyPr>
          <a:lstStyle/>
          <a:p>
            <a:pPr algn="ctr"/>
            <a:r>
              <a:rPr lang="en-US" sz="1350" dirty="0"/>
              <a:t>FCL</a:t>
            </a:r>
          </a:p>
        </p:txBody>
      </p:sp>
      <p:cxnSp>
        <p:nvCxnSpPr>
          <p:cNvPr id="17" name="Straight Arrow Connector 16"/>
          <p:cNvCxnSpPr>
            <a:stCxn id="14" idx="2"/>
          </p:cNvCxnSpPr>
          <p:nvPr/>
        </p:nvCxnSpPr>
        <p:spPr>
          <a:xfrm flipH="1">
            <a:off x="5885331" y="1363960"/>
            <a:ext cx="643358" cy="114727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2"/>
          </p:cNvCxnSpPr>
          <p:nvPr/>
        </p:nvCxnSpPr>
        <p:spPr>
          <a:xfrm flipH="1">
            <a:off x="981637" y="1363960"/>
            <a:ext cx="100222" cy="12548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0"/>
          </p:cNvCxnSpPr>
          <p:nvPr/>
        </p:nvCxnSpPr>
        <p:spPr>
          <a:xfrm flipH="1" flipV="1">
            <a:off x="2998695" y="4366933"/>
            <a:ext cx="355506" cy="111454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0"/>
          </p:cNvCxnSpPr>
          <p:nvPr/>
        </p:nvCxnSpPr>
        <p:spPr>
          <a:xfrm flipV="1">
            <a:off x="5171806" y="3802157"/>
            <a:ext cx="395276" cy="16793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71628" y="5481477"/>
            <a:ext cx="565616" cy="300082"/>
          </a:xfrm>
          <a:prstGeom prst="rect">
            <a:avLst/>
          </a:prstGeom>
          <a:noFill/>
          <a:ln w="15875">
            <a:solidFill>
              <a:srgbClr val="FF0000"/>
            </a:solidFill>
          </a:ln>
        </p:spPr>
        <p:txBody>
          <a:bodyPr wrap="square" rtlCol="0">
            <a:spAutoFit/>
          </a:bodyPr>
          <a:lstStyle/>
          <a:p>
            <a:pPr algn="ctr"/>
            <a:r>
              <a:rPr lang="en-US" sz="1350" dirty="0"/>
              <a:t>OPL</a:t>
            </a:r>
          </a:p>
        </p:txBody>
      </p:sp>
      <p:sp>
        <p:nvSpPr>
          <p:cNvPr id="28" name="TextBox 27"/>
          <p:cNvSpPr txBox="1"/>
          <p:nvPr/>
        </p:nvSpPr>
        <p:spPr>
          <a:xfrm>
            <a:off x="2020486" y="5481477"/>
            <a:ext cx="565616" cy="300082"/>
          </a:xfrm>
          <a:prstGeom prst="rect">
            <a:avLst/>
          </a:prstGeom>
          <a:noFill/>
          <a:ln w="15875">
            <a:solidFill>
              <a:srgbClr val="FF0000"/>
            </a:solidFill>
          </a:ln>
        </p:spPr>
        <p:txBody>
          <a:bodyPr wrap="square" rtlCol="0">
            <a:spAutoFit/>
          </a:bodyPr>
          <a:lstStyle/>
          <a:p>
            <a:pPr algn="ctr"/>
            <a:r>
              <a:rPr lang="en-US" sz="1350" dirty="0"/>
              <a:t>OPR</a:t>
            </a:r>
          </a:p>
        </p:txBody>
      </p:sp>
      <p:cxnSp>
        <p:nvCxnSpPr>
          <p:cNvPr id="29" name="Straight Arrow Connector 28"/>
          <p:cNvCxnSpPr>
            <a:stCxn id="28" idx="0"/>
          </p:cNvCxnSpPr>
          <p:nvPr/>
        </p:nvCxnSpPr>
        <p:spPr>
          <a:xfrm flipH="1" flipV="1">
            <a:off x="2196354" y="4689661"/>
            <a:ext cx="106940" cy="79181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0"/>
          </p:cNvCxnSpPr>
          <p:nvPr/>
        </p:nvCxnSpPr>
        <p:spPr>
          <a:xfrm flipV="1">
            <a:off x="6354436" y="4511829"/>
            <a:ext cx="0" cy="9696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2740104" y="925379"/>
            <a:ext cx="3454183" cy="369332"/>
          </a:xfrm>
          <a:prstGeom prst="rect">
            <a:avLst/>
          </a:prstGeom>
          <a:noFill/>
        </p:spPr>
        <p:txBody>
          <a:bodyPr wrap="square" rtlCol="0">
            <a:spAutoFit/>
          </a:bodyPr>
          <a:lstStyle/>
          <a:p>
            <a:r>
              <a:rPr lang="en-US" b="1" u="sng" dirty="0"/>
              <a:t>Proposed Location Nomenclature</a:t>
            </a:r>
          </a:p>
        </p:txBody>
      </p:sp>
      <p:pic>
        <p:nvPicPr>
          <p:cNvPr id="22" name="Picture 2" descr="C:\Users\rmcdermott\Documents\SignaKey\Chip Authentication\DARPA\SignaKeyLogo Modified 8-16-12 prototype.jpg">
            <a:extLst>
              <a:ext uri="{FF2B5EF4-FFF2-40B4-BE49-F238E27FC236}">
                <a16:creationId xmlns:a16="http://schemas.microsoft.com/office/drawing/2014/main" id="{012EBD42-CFF7-461F-A9FC-A178A2E3A371}"/>
              </a:ext>
            </a:extLst>
          </p:cNvPr>
          <p:cNvPicPr>
            <a:picLocks noChangeAspect="1" noChangeArrowheads="1"/>
          </p:cNvPicPr>
          <p:nvPr/>
        </p:nvPicPr>
        <p:blipFill>
          <a:blip r:embed="rId4" cstate="print"/>
          <a:srcRect l="930" b="58333"/>
          <a:stretch>
            <a:fillRect/>
          </a:stretch>
        </p:blipFill>
        <p:spPr bwMode="auto">
          <a:xfrm>
            <a:off x="0" y="6543261"/>
            <a:ext cx="1403055" cy="365760"/>
          </a:xfrm>
          <a:prstGeom prst="rect">
            <a:avLst/>
          </a:prstGeom>
          <a:noFill/>
        </p:spPr>
      </p:pic>
      <p:pic>
        <p:nvPicPr>
          <p:cNvPr id="23" name="Picture 2" descr="C:\Users\rmcdermott\Documents\SignaKey\Chip Authentication\DARPA\SignaKeyLogo Modified 8-16-12 prototype.jpg">
            <a:extLst>
              <a:ext uri="{FF2B5EF4-FFF2-40B4-BE49-F238E27FC236}">
                <a16:creationId xmlns:a16="http://schemas.microsoft.com/office/drawing/2014/main" id="{21AA7BC6-9EB7-4BD4-8985-181E25C2600E}"/>
              </a:ext>
            </a:extLst>
          </p:cNvPr>
          <p:cNvPicPr>
            <a:picLocks noChangeAspect="1" noChangeArrowheads="1"/>
          </p:cNvPicPr>
          <p:nvPr/>
        </p:nvPicPr>
        <p:blipFill>
          <a:blip r:embed="rId4" cstate="print"/>
          <a:srcRect l="930" b="58333"/>
          <a:stretch>
            <a:fillRect/>
          </a:stretch>
        </p:blipFill>
        <p:spPr bwMode="auto">
          <a:xfrm>
            <a:off x="0" y="6503504"/>
            <a:ext cx="1403055" cy="365760"/>
          </a:xfrm>
          <a:prstGeom prst="rect">
            <a:avLst/>
          </a:prstGeom>
          <a:noFill/>
        </p:spPr>
      </p:pic>
      <p:sp>
        <p:nvSpPr>
          <p:cNvPr id="25" name="Footer Placeholder 2">
            <a:extLst>
              <a:ext uri="{FF2B5EF4-FFF2-40B4-BE49-F238E27FC236}">
                <a16:creationId xmlns:a16="http://schemas.microsoft.com/office/drawing/2014/main" id="{C8038A3C-1281-457F-BA73-0ACC6D9BB1FF}"/>
              </a:ext>
            </a:extLst>
          </p:cNvPr>
          <p:cNvSpPr>
            <a:spLocks noGrp="1"/>
          </p:cNvSpPr>
          <p:nvPr>
            <p:ph type="ftr" sz="quarter" idx="11"/>
          </p:nvPr>
        </p:nvSpPr>
        <p:spPr>
          <a:xfrm>
            <a:off x="3124200" y="6356350"/>
            <a:ext cx="2895600" cy="365125"/>
          </a:xfrm>
        </p:spPr>
        <p:txBody>
          <a:bodyPr/>
          <a:lstStyle/>
          <a:p>
            <a:r>
              <a:rPr lang="en-US" dirty="0"/>
              <a:t>www.signakey.com</a:t>
            </a:r>
          </a:p>
        </p:txBody>
      </p:sp>
    </p:spTree>
    <p:extLst>
      <p:ext uri="{BB962C8B-B14F-4D97-AF65-F5344CB8AC3E}">
        <p14:creationId xmlns:p14="http://schemas.microsoft.com/office/powerpoint/2010/main" val="407793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5408" y="254262"/>
            <a:ext cx="6470248" cy="509667"/>
          </a:xfrm>
        </p:spPr>
        <p:txBody>
          <a:bodyPr>
            <a:noAutofit/>
          </a:bodyPr>
          <a:lstStyle/>
          <a:p>
            <a:r>
              <a:rPr lang="en-US" sz="2400" b="1" dirty="0" err="1">
                <a:cs typeface="Arial" panose="020B0604020202020204" pitchFamily="34" charset="0"/>
              </a:rPr>
              <a:t>Signakey</a:t>
            </a:r>
            <a:r>
              <a:rPr lang="en-US" sz="2400" b="1" dirty="0">
                <a:cs typeface="Arial" panose="020B0604020202020204" pitchFamily="34" charset="0"/>
              </a:rPr>
              <a:t> Sealing Bolt – Cylinder Head</a:t>
            </a:r>
          </a:p>
        </p:txBody>
      </p:sp>
      <p:sp>
        <p:nvSpPr>
          <p:cNvPr id="3" name="Subtitle 2"/>
          <p:cNvSpPr>
            <a:spLocks noGrp="1"/>
          </p:cNvSpPr>
          <p:nvPr>
            <p:ph type="subTitle" idx="1"/>
          </p:nvPr>
        </p:nvSpPr>
        <p:spPr>
          <a:xfrm>
            <a:off x="1027253" y="1192193"/>
            <a:ext cx="7595886" cy="949124"/>
          </a:xfrm>
        </p:spPr>
        <p:txBody>
          <a:bodyPr>
            <a:normAutofit/>
          </a:bodyPr>
          <a:lstStyle/>
          <a:p>
            <a:pPr marL="342900" indent="-342900" algn="l">
              <a:buFont typeface="Arial" panose="020B0604020202020204" pitchFamily="34" charset="0"/>
              <a:buChar char="•"/>
            </a:pPr>
            <a:r>
              <a:rPr lang="en-US" sz="1400" dirty="0"/>
              <a:t>The prototype sealing bolt for the CT400 cylinder head was mocked up at PAS on 2/10/16.  </a:t>
            </a:r>
          </a:p>
          <a:p>
            <a:pPr marL="342900" indent="-342900" algn="l">
              <a:buFont typeface="Arial" panose="020B0604020202020204" pitchFamily="34" charset="0"/>
              <a:buChar char="•"/>
            </a:pPr>
            <a:r>
              <a:rPr lang="en-US" sz="1400" dirty="0"/>
              <a:t>No issues were found (see pictures below)</a:t>
            </a:r>
          </a:p>
          <a:p>
            <a:pPr marL="342900" indent="-342900" algn="l">
              <a:buFont typeface="Arial" panose="020B0604020202020204" pitchFamily="34" charset="0"/>
              <a:buChar char="•"/>
            </a:pPr>
            <a:r>
              <a:rPr lang="en-US" sz="1400" dirty="0"/>
              <a:t>Clamp load validation will need to be conducted once part with the height shim are available.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0" y="254262"/>
            <a:ext cx="2172578" cy="6003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408" y="3433983"/>
            <a:ext cx="4595149" cy="25847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0456" r="12710"/>
          <a:stretch/>
        </p:blipFill>
        <p:spPr>
          <a:xfrm>
            <a:off x="6299200" y="2154338"/>
            <a:ext cx="2323938" cy="2300037"/>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1772" r="15570"/>
          <a:stretch/>
        </p:blipFill>
        <p:spPr>
          <a:xfrm>
            <a:off x="1076447" y="2308901"/>
            <a:ext cx="2465039" cy="1908365"/>
          </a:xfrm>
          <a:prstGeom prst="rect">
            <a:avLst/>
          </a:prstGeom>
        </p:spPr>
      </p:pic>
      <p:pic>
        <p:nvPicPr>
          <p:cNvPr id="8" name="Picture 2" descr="C:\Users\rmcdermott\Documents\SignaKey\Chip Authentication\DARPA\SignaKeyLogo Modified 8-16-12 prototype.jpg">
            <a:extLst>
              <a:ext uri="{FF2B5EF4-FFF2-40B4-BE49-F238E27FC236}">
                <a16:creationId xmlns:a16="http://schemas.microsoft.com/office/drawing/2014/main" id="{214B1E9D-3379-4D5A-9C76-978CBDB5B346}"/>
              </a:ext>
            </a:extLst>
          </p:cNvPr>
          <p:cNvPicPr>
            <a:picLocks noChangeAspect="1" noChangeArrowheads="1"/>
          </p:cNvPicPr>
          <p:nvPr/>
        </p:nvPicPr>
        <p:blipFill>
          <a:blip r:embed="rId6" cstate="print"/>
          <a:srcRect l="930" b="58333"/>
          <a:stretch>
            <a:fillRect/>
          </a:stretch>
        </p:blipFill>
        <p:spPr bwMode="auto">
          <a:xfrm>
            <a:off x="0" y="6543261"/>
            <a:ext cx="1403055" cy="365760"/>
          </a:xfrm>
          <a:prstGeom prst="rect">
            <a:avLst/>
          </a:prstGeom>
          <a:noFill/>
        </p:spPr>
      </p:pic>
      <p:sp>
        <p:nvSpPr>
          <p:cNvPr id="9" name="Footer Placeholder 2">
            <a:extLst>
              <a:ext uri="{FF2B5EF4-FFF2-40B4-BE49-F238E27FC236}">
                <a16:creationId xmlns:a16="http://schemas.microsoft.com/office/drawing/2014/main" id="{6F6D2541-AC2A-4DD3-8787-D879E85F7862}"/>
              </a:ext>
            </a:extLst>
          </p:cNvPr>
          <p:cNvSpPr>
            <a:spLocks noGrp="1"/>
          </p:cNvSpPr>
          <p:nvPr>
            <p:ph type="ftr" sz="quarter" idx="11"/>
          </p:nvPr>
        </p:nvSpPr>
        <p:spPr>
          <a:xfrm>
            <a:off x="3124200" y="6356350"/>
            <a:ext cx="2895600" cy="365125"/>
          </a:xfrm>
        </p:spPr>
        <p:txBody>
          <a:bodyPr/>
          <a:lstStyle/>
          <a:p>
            <a:r>
              <a:rPr lang="en-US" dirty="0"/>
              <a:t>www.signakey.com</a:t>
            </a:r>
          </a:p>
        </p:txBody>
      </p:sp>
    </p:spTree>
    <p:extLst>
      <p:ext uri="{BB962C8B-B14F-4D97-AF65-F5344CB8AC3E}">
        <p14:creationId xmlns:p14="http://schemas.microsoft.com/office/powerpoint/2010/main" val="9225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507"/>
            <a:ext cx="7772400" cy="331968"/>
          </a:xfrm>
        </p:spPr>
        <p:txBody>
          <a:bodyPr>
            <a:normAutofit fontScale="90000"/>
          </a:bodyPr>
          <a:lstStyle/>
          <a:p>
            <a:r>
              <a:rPr lang="en-US" sz="1800" b="1" dirty="0"/>
              <a:t>Signakey Head Bolt without hardened </a:t>
            </a:r>
            <a:r>
              <a:rPr lang="en-US" sz="1800" b="1"/>
              <a:t>head bolt washer</a:t>
            </a:r>
            <a:endParaRPr lang="en-US" sz="18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381" t="17365" r="39809" b="12370"/>
          <a:stretch/>
        </p:blipFill>
        <p:spPr>
          <a:xfrm>
            <a:off x="1681615" y="732398"/>
            <a:ext cx="5780770" cy="5739280"/>
          </a:xfrm>
          <a:prstGeom prst="rect">
            <a:avLst/>
          </a:prstGeom>
        </p:spPr>
      </p:pic>
      <p:pic>
        <p:nvPicPr>
          <p:cNvPr id="5" name="Picture 2" descr="C:\Users\rmcdermott\Documents\SignaKey\Chip Authentication\DARPA\SignaKeyLogo Modified 8-16-12 prototype.jpg">
            <a:extLst>
              <a:ext uri="{FF2B5EF4-FFF2-40B4-BE49-F238E27FC236}">
                <a16:creationId xmlns:a16="http://schemas.microsoft.com/office/drawing/2014/main" id="{FD9F1A63-C5C3-41F6-8DD7-472B86ABF364}"/>
              </a:ext>
            </a:extLst>
          </p:cNvPr>
          <p:cNvPicPr>
            <a:picLocks noChangeAspect="1" noChangeArrowheads="1"/>
          </p:cNvPicPr>
          <p:nvPr/>
        </p:nvPicPr>
        <p:blipFill>
          <a:blip r:embed="rId3" cstate="print"/>
          <a:srcRect l="930" b="58333"/>
          <a:stretch>
            <a:fillRect/>
          </a:stretch>
        </p:blipFill>
        <p:spPr bwMode="auto">
          <a:xfrm>
            <a:off x="0" y="6543261"/>
            <a:ext cx="1403055" cy="365760"/>
          </a:xfrm>
          <a:prstGeom prst="rect">
            <a:avLst/>
          </a:prstGeom>
          <a:noFill/>
        </p:spPr>
      </p:pic>
      <p:sp>
        <p:nvSpPr>
          <p:cNvPr id="6" name="Footer Placeholder 2">
            <a:extLst>
              <a:ext uri="{FF2B5EF4-FFF2-40B4-BE49-F238E27FC236}">
                <a16:creationId xmlns:a16="http://schemas.microsoft.com/office/drawing/2014/main" id="{8199BDE6-4F8E-4EFE-92A9-0B02E4FBD572}"/>
              </a:ext>
            </a:extLst>
          </p:cNvPr>
          <p:cNvSpPr>
            <a:spLocks noGrp="1"/>
          </p:cNvSpPr>
          <p:nvPr>
            <p:ph type="ftr" sz="quarter" idx="11"/>
          </p:nvPr>
        </p:nvSpPr>
        <p:spPr>
          <a:xfrm>
            <a:off x="3124200" y="6356350"/>
            <a:ext cx="2895600" cy="365125"/>
          </a:xfrm>
        </p:spPr>
        <p:txBody>
          <a:bodyPr/>
          <a:lstStyle/>
          <a:p>
            <a:r>
              <a:rPr lang="en-US" dirty="0"/>
              <a:t>www.signakey.com</a:t>
            </a:r>
          </a:p>
        </p:txBody>
      </p:sp>
    </p:spTree>
    <p:extLst>
      <p:ext uri="{BB962C8B-B14F-4D97-AF65-F5344CB8AC3E}">
        <p14:creationId xmlns:p14="http://schemas.microsoft.com/office/powerpoint/2010/main" val="313117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256"/>
            <a:ext cx="7772400" cy="331968"/>
          </a:xfrm>
        </p:spPr>
        <p:txBody>
          <a:bodyPr>
            <a:normAutofit fontScale="90000"/>
          </a:bodyPr>
          <a:lstStyle/>
          <a:p>
            <a:r>
              <a:rPr lang="en-US" sz="1800" b="1" dirty="0"/>
              <a:t>Signakey Head Bolt with hardened head bolt washer</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0190" t="20921" r="37143" b="17280"/>
          <a:stretch/>
        </p:blipFill>
        <p:spPr>
          <a:xfrm>
            <a:off x="1182123" y="722811"/>
            <a:ext cx="6779754" cy="5523683"/>
          </a:xfrm>
          <a:prstGeom prst="rect">
            <a:avLst/>
          </a:prstGeom>
        </p:spPr>
      </p:pic>
      <p:pic>
        <p:nvPicPr>
          <p:cNvPr id="5" name="Picture 2" descr="C:\Users\rmcdermott\Documents\SignaKey\Chip Authentication\DARPA\SignaKeyLogo Modified 8-16-12 prototype.jpg">
            <a:extLst>
              <a:ext uri="{FF2B5EF4-FFF2-40B4-BE49-F238E27FC236}">
                <a16:creationId xmlns:a16="http://schemas.microsoft.com/office/drawing/2014/main" id="{12C37BF7-133D-4420-97CE-3550BC4D2A27}"/>
              </a:ext>
            </a:extLst>
          </p:cNvPr>
          <p:cNvPicPr>
            <a:picLocks noChangeAspect="1" noChangeArrowheads="1"/>
          </p:cNvPicPr>
          <p:nvPr/>
        </p:nvPicPr>
        <p:blipFill>
          <a:blip r:embed="rId3" cstate="print"/>
          <a:srcRect l="930" b="58333"/>
          <a:stretch>
            <a:fillRect/>
          </a:stretch>
        </p:blipFill>
        <p:spPr bwMode="auto">
          <a:xfrm>
            <a:off x="0" y="6543261"/>
            <a:ext cx="1403055" cy="365760"/>
          </a:xfrm>
          <a:prstGeom prst="rect">
            <a:avLst/>
          </a:prstGeom>
          <a:noFill/>
        </p:spPr>
      </p:pic>
      <p:sp>
        <p:nvSpPr>
          <p:cNvPr id="7" name="Footer Placeholder 2">
            <a:extLst>
              <a:ext uri="{FF2B5EF4-FFF2-40B4-BE49-F238E27FC236}">
                <a16:creationId xmlns:a16="http://schemas.microsoft.com/office/drawing/2014/main" id="{ED653ACD-025D-4582-83DB-155B5E9A91B8}"/>
              </a:ext>
            </a:extLst>
          </p:cNvPr>
          <p:cNvSpPr>
            <a:spLocks noGrp="1"/>
          </p:cNvSpPr>
          <p:nvPr>
            <p:ph type="ftr" sz="quarter" idx="11"/>
          </p:nvPr>
        </p:nvSpPr>
        <p:spPr>
          <a:xfrm>
            <a:off x="3124200" y="6356350"/>
            <a:ext cx="2895600" cy="365125"/>
          </a:xfrm>
        </p:spPr>
        <p:txBody>
          <a:bodyPr/>
          <a:lstStyle/>
          <a:p>
            <a:r>
              <a:rPr lang="en-US" dirty="0"/>
              <a:t>www.signakey.com</a:t>
            </a:r>
          </a:p>
        </p:txBody>
      </p:sp>
    </p:spTree>
    <p:extLst>
      <p:ext uri="{BB962C8B-B14F-4D97-AF65-F5344CB8AC3E}">
        <p14:creationId xmlns:p14="http://schemas.microsoft.com/office/powerpoint/2010/main" val="327834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4642" y="353106"/>
            <a:ext cx="5843557" cy="539523"/>
          </a:xfrm>
        </p:spPr>
        <p:txBody>
          <a:bodyPr>
            <a:normAutofit fontScale="90000"/>
          </a:bodyPr>
          <a:lstStyle/>
          <a:p>
            <a:r>
              <a:rPr lang="en-US" sz="3200" b="1" dirty="0"/>
              <a:t>SignaKey Sealing Bolts</a:t>
            </a:r>
          </a:p>
        </p:txBody>
      </p:sp>
      <p:sp>
        <p:nvSpPr>
          <p:cNvPr id="3" name="Subtitle 2"/>
          <p:cNvSpPr>
            <a:spLocks noGrp="1"/>
          </p:cNvSpPr>
          <p:nvPr>
            <p:ph type="subTitle" idx="1"/>
          </p:nvPr>
        </p:nvSpPr>
        <p:spPr>
          <a:xfrm>
            <a:off x="198959" y="5086768"/>
            <a:ext cx="3027392" cy="799264"/>
          </a:xfrm>
        </p:spPr>
        <p:txBody>
          <a:bodyPr>
            <a:normAutofit/>
          </a:bodyPr>
          <a:lstStyle/>
          <a:p>
            <a:pPr algn="l"/>
            <a:r>
              <a:rPr lang="en-US" sz="1400" b="1" u="sng" dirty="0"/>
              <a:t>Head Bolt </a:t>
            </a:r>
            <a:r>
              <a:rPr lang="en-US" sz="1400" b="1" dirty="0"/>
              <a:t>– spot face on the cylinder head is not large enough to accommodate the ‘Cup’ seal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65" y="353106"/>
            <a:ext cx="2172578" cy="60031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2050" r="24722"/>
          <a:stretch/>
        </p:blipFill>
        <p:spPr>
          <a:xfrm>
            <a:off x="442064" y="2117220"/>
            <a:ext cx="2541181" cy="26853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4179" y="2077035"/>
            <a:ext cx="4774020" cy="2685386"/>
          </a:xfrm>
          <a:prstGeom prst="rect">
            <a:avLst/>
          </a:prstGeom>
        </p:spPr>
      </p:pic>
      <p:sp>
        <p:nvSpPr>
          <p:cNvPr id="7" name="Subtitle 2"/>
          <p:cNvSpPr txBox="1">
            <a:spLocks/>
          </p:cNvSpPr>
          <p:nvPr/>
        </p:nvSpPr>
        <p:spPr>
          <a:xfrm>
            <a:off x="3690309" y="4003342"/>
            <a:ext cx="3027392" cy="7992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p>
        </p:txBody>
      </p:sp>
      <p:sp>
        <p:nvSpPr>
          <p:cNvPr id="8" name="Subtitle 2"/>
          <p:cNvSpPr txBox="1">
            <a:spLocks/>
          </p:cNvSpPr>
          <p:nvPr/>
        </p:nvSpPr>
        <p:spPr>
          <a:xfrm>
            <a:off x="3684179" y="5086768"/>
            <a:ext cx="4774020" cy="1483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u="sng" dirty="0"/>
              <a:t>Oil Pan Bolt </a:t>
            </a:r>
            <a:r>
              <a:rPr lang="en-US" sz="1400" b="1" dirty="0"/>
              <a:t>– while the picture does not clearly show it, the flange of the oil pan is higher than the surface of the steel insert which will limit the radial clearance for the ‘Cup’ seal</a:t>
            </a:r>
          </a:p>
        </p:txBody>
      </p:sp>
      <p:sp>
        <p:nvSpPr>
          <p:cNvPr id="9" name="Subtitle 2"/>
          <p:cNvSpPr txBox="1">
            <a:spLocks/>
          </p:cNvSpPr>
          <p:nvPr/>
        </p:nvSpPr>
        <p:spPr>
          <a:xfrm>
            <a:off x="198959" y="1690977"/>
            <a:ext cx="1693311" cy="284162"/>
          </a:xfrm>
          <a:prstGeom prst="rect">
            <a:avLst/>
          </a:prstGeom>
          <a:ln w="19050">
            <a:solidFill>
              <a:srgbClr val="0000FF"/>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dirty="0">
                <a:solidFill>
                  <a:srgbClr val="0000FF"/>
                </a:solidFill>
              </a:rPr>
              <a:t>Head Bolt spot face</a:t>
            </a:r>
          </a:p>
        </p:txBody>
      </p:sp>
      <p:cxnSp>
        <p:nvCxnSpPr>
          <p:cNvPr id="11" name="Straight Arrow Connector 10"/>
          <p:cNvCxnSpPr>
            <a:stCxn id="9" idx="2"/>
          </p:cNvCxnSpPr>
          <p:nvPr/>
        </p:nvCxnSpPr>
        <p:spPr>
          <a:xfrm>
            <a:off x="1045615" y="1975139"/>
            <a:ext cx="517371" cy="1044508"/>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5209953" y="1504065"/>
            <a:ext cx="1134922" cy="288807"/>
          </a:xfrm>
          <a:prstGeom prst="rect">
            <a:avLst/>
          </a:prstGeom>
          <a:solidFill>
            <a:schemeClr val="bg1"/>
          </a:solidFill>
          <a:ln w="19050">
            <a:solidFill>
              <a:srgbClr val="0000FF"/>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dirty="0">
                <a:solidFill>
                  <a:srgbClr val="0000FF"/>
                </a:solidFill>
              </a:rPr>
              <a:t>Steel insert</a:t>
            </a:r>
          </a:p>
        </p:txBody>
      </p:sp>
      <p:cxnSp>
        <p:nvCxnSpPr>
          <p:cNvPr id="15" name="Straight Arrow Connector 14"/>
          <p:cNvCxnSpPr>
            <a:stCxn id="20" idx="3"/>
          </p:cNvCxnSpPr>
          <p:nvPr/>
        </p:nvCxnSpPr>
        <p:spPr>
          <a:xfrm flipV="1">
            <a:off x="5104437" y="3716253"/>
            <a:ext cx="1240438" cy="595250"/>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2"/>
          </p:cNvCxnSpPr>
          <p:nvPr/>
        </p:nvCxnSpPr>
        <p:spPr>
          <a:xfrm>
            <a:off x="5777414" y="1792872"/>
            <a:ext cx="614224" cy="1599033"/>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a:xfrm>
            <a:off x="3763926" y="4114800"/>
            <a:ext cx="1340511" cy="393405"/>
          </a:xfrm>
          <a:prstGeom prst="rect">
            <a:avLst/>
          </a:prstGeom>
          <a:solidFill>
            <a:schemeClr val="bg1"/>
          </a:solidFill>
          <a:ln w="19050">
            <a:solidFill>
              <a:srgbClr val="0000FF"/>
            </a:solidFill>
          </a:ln>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dirty="0">
                <a:solidFill>
                  <a:srgbClr val="0000FF"/>
                </a:solidFill>
              </a:rPr>
              <a:t>Oil Pan Flange</a:t>
            </a:r>
          </a:p>
        </p:txBody>
      </p:sp>
      <p:pic>
        <p:nvPicPr>
          <p:cNvPr id="17" name="Picture 2" descr="C:\Users\rmcdermott\Documents\SignaKey\Chip Authentication\DARPA\SignaKeyLogo Modified 8-16-12 prototype.jpg">
            <a:extLst>
              <a:ext uri="{FF2B5EF4-FFF2-40B4-BE49-F238E27FC236}">
                <a16:creationId xmlns:a16="http://schemas.microsoft.com/office/drawing/2014/main" id="{70712A85-6088-400B-87A1-9C524B4F48E4}"/>
              </a:ext>
            </a:extLst>
          </p:cNvPr>
          <p:cNvPicPr>
            <a:picLocks noChangeAspect="1" noChangeArrowheads="1"/>
          </p:cNvPicPr>
          <p:nvPr/>
        </p:nvPicPr>
        <p:blipFill>
          <a:blip r:embed="rId5" cstate="print"/>
          <a:srcRect l="930" b="58333"/>
          <a:stretch>
            <a:fillRect/>
          </a:stretch>
        </p:blipFill>
        <p:spPr bwMode="auto">
          <a:xfrm>
            <a:off x="0" y="6543261"/>
            <a:ext cx="1403055" cy="365760"/>
          </a:xfrm>
          <a:prstGeom prst="rect">
            <a:avLst/>
          </a:prstGeom>
          <a:noFill/>
        </p:spPr>
      </p:pic>
      <p:sp>
        <p:nvSpPr>
          <p:cNvPr id="18" name="Footer Placeholder 2">
            <a:extLst>
              <a:ext uri="{FF2B5EF4-FFF2-40B4-BE49-F238E27FC236}">
                <a16:creationId xmlns:a16="http://schemas.microsoft.com/office/drawing/2014/main" id="{C89814A7-B290-4CDA-B067-9AE698C1503C}"/>
              </a:ext>
            </a:extLst>
          </p:cNvPr>
          <p:cNvSpPr>
            <a:spLocks noGrp="1"/>
          </p:cNvSpPr>
          <p:nvPr>
            <p:ph type="ftr" sz="quarter" idx="11"/>
          </p:nvPr>
        </p:nvSpPr>
        <p:spPr>
          <a:xfrm>
            <a:off x="3124200" y="6356350"/>
            <a:ext cx="2895600" cy="365125"/>
          </a:xfrm>
        </p:spPr>
        <p:txBody>
          <a:bodyPr/>
          <a:lstStyle/>
          <a:p>
            <a:r>
              <a:rPr lang="en-US" dirty="0"/>
              <a:t>www.signakey.com</a:t>
            </a:r>
          </a:p>
        </p:txBody>
      </p:sp>
    </p:spTree>
    <p:extLst>
      <p:ext uri="{BB962C8B-B14F-4D97-AF65-F5344CB8AC3E}">
        <p14:creationId xmlns:p14="http://schemas.microsoft.com/office/powerpoint/2010/main" val="2579528852"/>
      </p:ext>
    </p:extLst>
  </p:cSld>
  <p:clrMapOvr>
    <a:masterClrMapping/>
  </p:clrMapOvr>
</p:sld>
</file>

<file path=ppt/theme/theme1.xml><?xml version="1.0" encoding="utf-8"?>
<a:theme xmlns:a="http://schemas.openxmlformats.org/drawingml/2006/main" name="ppt3B2C.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581B.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ppt3B2C.tmp</Template>
  <TotalTime>48</TotalTime>
  <Words>995</Words>
  <Application>Microsoft Office PowerPoint</Application>
  <PresentationFormat>On-screen Show (4:3)</PresentationFormat>
  <Paragraphs>169</Paragraphs>
  <Slides>21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Times New Roman</vt:lpstr>
      <vt:lpstr>ppt3B2C.tmp</vt:lpstr>
      <vt:lpstr>ppt581B.tmp</vt:lpstr>
      <vt:lpstr>PowerPoint Presentation</vt:lpstr>
      <vt:lpstr>SignaKey and E-labelling</vt:lpstr>
      <vt:lpstr>SignaKey and Tamper Proof Seals</vt:lpstr>
      <vt:lpstr>CT400 – Production intent Signakey Bolt trial </vt:lpstr>
      <vt:lpstr>PowerPoint Presentation</vt:lpstr>
      <vt:lpstr>Signakey Sealing Bolt – Cylinder Head</vt:lpstr>
      <vt:lpstr>Signakey Head Bolt without hardened head bolt washer</vt:lpstr>
      <vt:lpstr>Signakey Head Bolt with hardened head bolt washer</vt:lpstr>
      <vt:lpstr>SignaKey Sealing Bolts</vt:lpstr>
      <vt:lpstr>SignaKey Sealing Bolts</vt:lpstr>
      <vt:lpstr>What is a SignaKey?</vt:lpstr>
      <vt:lpstr>SignaKey Mark Consists of  “Y”  </vt:lpstr>
      <vt:lpstr>PowerPoint Presentation</vt:lpstr>
      <vt:lpstr>How is it decoded ?</vt:lpstr>
      <vt:lpstr>How is it decoded ?</vt:lpstr>
      <vt:lpstr>Smart App Examples ?</vt:lpstr>
      <vt:lpstr>What can you use SignaKey for ?</vt:lpstr>
      <vt:lpstr>Post Authentication History</vt:lpstr>
      <vt:lpstr>How is a SignaKey Decoded</vt:lpstr>
      <vt:lpstr>What do You Get With SignaKey ?</vt:lpstr>
      <vt:lpstr>Summary</vt:lpstr>
    </vt:vector>
  </TitlesOfParts>
  <Company>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CT400 – Production intent Signakey Bolt trial 23-Aug-16 @ PAS</dc:title>
  <dc:creator>Jim Covey</dc:creator>
  <cp:lastModifiedBy>Jamie Knight</cp:lastModifiedBy>
  <cp:revision>13</cp:revision>
  <dcterms:created xsi:type="dcterms:W3CDTF">2016-08-23T19:00:58Z</dcterms:created>
  <dcterms:modified xsi:type="dcterms:W3CDTF">2017-07-11T11:25:33Z</dcterms:modified>
</cp:coreProperties>
</file>